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509" r:id="rId2"/>
    <p:sldId id="634" r:id="rId3"/>
    <p:sldId id="577" r:id="rId4"/>
    <p:sldId id="613" r:id="rId5"/>
    <p:sldId id="635" r:id="rId6"/>
    <p:sldId id="536" r:id="rId7"/>
    <p:sldId id="537" r:id="rId8"/>
    <p:sldId id="595" r:id="rId9"/>
    <p:sldId id="596" r:id="rId10"/>
    <p:sldId id="614" r:id="rId11"/>
    <p:sldId id="615" r:id="rId12"/>
    <p:sldId id="616" r:id="rId13"/>
    <p:sldId id="617" r:id="rId14"/>
    <p:sldId id="618" r:id="rId15"/>
    <p:sldId id="619" r:id="rId16"/>
    <p:sldId id="620" r:id="rId17"/>
    <p:sldId id="621" r:id="rId18"/>
    <p:sldId id="622" r:id="rId19"/>
    <p:sldId id="623" r:id="rId20"/>
    <p:sldId id="624" r:id="rId21"/>
    <p:sldId id="625" r:id="rId22"/>
    <p:sldId id="626" r:id="rId23"/>
    <p:sldId id="636" r:id="rId24"/>
    <p:sldId id="627" r:id="rId25"/>
    <p:sldId id="628" r:id="rId26"/>
    <p:sldId id="629" r:id="rId27"/>
    <p:sldId id="630" r:id="rId28"/>
    <p:sldId id="631" r:id="rId29"/>
    <p:sldId id="632" r:id="rId30"/>
    <p:sldId id="633" r:id="rId31"/>
  </p:sldIdLst>
  <p:sldSz cx="9144000" cy="6858000" type="screen4x3"/>
  <p:notesSz cx="6669088"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kFVhS8AprdnxO5BTvd8XGg==" hashData="itaTBsxDAe3IkgdRqvIBoj7V7r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35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60"/>
  </p:normalViewPr>
  <p:slideViewPr>
    <p:cSldViewPr>
      <p:cViewPr varScale="1">
        <p:scale>
          <a:sx n="84" d="100"/>
          <a:sy n="84"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025AF-B99F-4452-8392-F24E9F1F0B80}" type="doc">
      <dgm:prSet loTypeId="urn:microsoft.com/office/officeart/2005/8/layout/list1" loCatId="list" qsTypeId="urn:microsoft.com/office/officeart/2005/8/quickstyle/3d7" qsCatId="3D" csTypeId="urn:microsoft.com/office/officeart/2005/8/colors/colorful1" csCatId="colorful" phldr="1"/>
      <dgm:spPr/>
      <dgm:t>
        <a:bodyPr/>
        <a:lstStyle/>
        <a:p>
          <a:endParaRPr lang="en-US"/>
        </a:p>
      </dgm:t>
    </dgm:pt>
    <dgm:pt modelId="{F49D17D7-63DF-4318-83C7-B3121B90F623}">
      <dgm:prSet phldrT="[Text]"/>
      <dgm:spPr/>
      <dgm:t>
        <a:bodyPr/>
        <a:lstStyle/>
        <a:p>
          <a:pPr rtl="1"/>
          <a:r>
            <a:rPr lang="ar-EG" b="1" dirty="0" smtClean="0">
              <a:effectLst>
                <a:outerShdw blurRad="38100" dist="38100" dir="2700000" algn="tl">
                  <a:srgbClr val="000000">
                    <a:alpha val="43137"/>
                  </a:srgbClr>
                </a:outerShdw>
              </a:effectLst>
            </a:rPr>
            <a:t>اختار اسم جامعتك  </a:t>
          </a:r>
          <a:r>
            <a:rPr lang="en-AU" b="1" dirty="0" smtClean="0">
              <a:effectLst>
                <a:outerShdw blurRad="38100" dist="38100" dir="2700000" algn="tl">
                  <a:srgbClr val="000000">
                    <a:alpha val="43137"/>
                  </a:srgbClr>
                </a:outerShdw>
              </a:effectLst>
            </a:rPr>
            <a:t>institution name</a:t>
          </a:r>
          <a:endParaRPr lang="en-US" b="1" dirty="0">
            <a:effectLst>
              <a:outerShdw blurRad="38100" dist="38100" dir="2700000" algn="tl">
                <a:srgbClr val="000000">
                  <a:alpha val="43137"/>
                </a:srgbClr>
              </a:outerShdw>
            </a:effectLst>
          </a:endParaRPr>
        </a:p>
      </dgm:t>
    </dgm:pt>
    <dgm:pt modelId="{208CA5E2-40A5-4B40-A4DD-E3B776C1A015}" type="parTrans" cxnId="{9BF0FC6F-ECA0-4764-8BE6-E6D3C4EED8FD}">
      <dgm:prSet/>
      <dgm:spPr/>
      <dgm:t>
        <a:bodyPr/>
        <a:lstStyle/>
        <a:p>
          <a:endParaRPr lang="en-US" b="1">
            <a:effectLst>
              <a:outerShdw blurRad="38100" dist="38100" dir="2700000" algn="tl">
                <a:srgbClr val="000000">
                  <a:alpha val="43137"/>
                </a:srgbClr>
              </a:outerShdw>
            </a:effectLst>
          </a:endParaRPr>
        </a:p>
      </dgm:t>
    </dgm:pt>
    <dgm:pt modelId="{B7F73ACE-CCBD-4C42-8594-9FC5FADB5DB5}" type="sibTrans" cxnId="{9BF0FC6F-ECA0-4764-8BE6-E6D3C4EED8FD}">
      <dgm:prSet/>
      <dgm:spPr/>
      <dgm:t>
        <a:bodyPr/>
        <a:lstStyle/>
        <a:p>
          <a:endParaRPr lang="en-US" b="1">
            <a:effectLst>
              <a:outerShdw blurRad="38100" dist="38100" dir="2700000" algn="tl">
                <a:srgbClr val="000000">
                  <a:alpha val="43137"/>
                </a:srgbClr>
              </a:outerShdw>
            </a:effectLst>
          </a:endParaRPr>
        </a:p>
      </dgm:t>
    </dgm:pt>
    <dgm:pt modelId="{225DAF97-1590-40C5-8E0F-86BA5848B87F}">
      <dgm:prSet phldrT="[Text]"/>
      <dgm:spPr/>
      <dgm:t>
        <a:bodyPr/>
        <a:lstStyle/>
        <a:p>
          <a:pPr rtl="0"/>
          <a:r>
            <a:rPr lang="en-AU" b="1" dirty="0" smtClean="0">
              <a:effectLst>
                <a:outerShdw blurRad="38100" dist="38100" dir="2700000" algn="tl">
                  <a:srgbClr val="000000">
                    <a:alpha val="43137"/>
                  </a:srgbClr>
                </a:outerShdw>
              </a:effectLst>
            </a:rPr>
            <a:t>Details tab</a:t>
          </a:r>
          <a:r>
            <a:rPr lang="ar-EG" b="1" dirty="0" smtClean="0">
              <a:effectLst>
                <a:outerShdw blurRad="38100" dist="38100" dir="2700000" algn="tl">
                  <a:srgbClr val="000000">
                    <a:alpha val="43137"/>
                  </a:srgbClr>
                </a:outerShdw>
              </a:effectLst>
            </a:rPr>
            <a:t> انقر فوق علامة تفاصيل  </a:t>
          </a:r>
          <a:endParaRPr lang="en-US" b="1" dirty="0">
            <a:effectLst>
              <a:outerShdw blurRad="38100" dist="38100" dir="2700000" algn="tl">
                <a:srgbClr val="000000">
                  <a:alpha val="43137"/>
                </a:srgbClr>
              </a:outerShdw>
            </a:effectLst>
          </a:endParaRPr>
        </a:p>
      </dgm:t>
    </dgm:pt>
    <dgm:pt modelId="{0BB0A844-ADBE-40F5-9554-F71CC69C1132}" type="parTrans" cxnId="{9A2A1F85-0D08-4FEA-A9CC-992D024DC767}">
      <dgm:prSet/>
      <dgm:spPr/>
      <dgm:t>
        <a:bodyPr/>
        <a:lstStyle/>
        <a:p>
          <a:endParaRPr lang="en-US" b="1">
            <a:effectLst>
              <a:outerShdw blurRad="38100" dist="38100" dir="2700000" algn="tl">
                <a:srgbClr val="000000">
                  <a:alpha val="43137"/>
                </a:srgbClr>
              </a:outerShdw>
            </a:effectLst>
          </a:endParaRPr>
        </a:p>
      </dgm:t>
    </dgm:pt>
    <dgm:pt modelId="{4A0945BB-E29E-4F3B-962B-289789EF2F0F}" type="sibTrans" cxnId="{9A2A1F85-0D08-4FEA-A9CC-992D024DC767}">
      <dgm:prSet/>
      <dgm:spPr/>
      <dgm:t>
        <a:bodyPr/>
        <a:lstStyle/>
        <a:p>
          <a:endParaRPr lang="en-US" b="1">
            <a:effectLst>
              <a:outerShdw blurRad="38100" dist="38100" dir="2700000" algn="tl">
                <a:srgbClr val="000000">
                  <a:alpha val="43137"/>
                </a:srgbClr>
              </a:outerShdw>
            </a:effectLst>
          </a:endParaRPr>
        </a:p>
      </dgm:t>
    </dgm:pt>
    <dgm:pt modelId="{90387534-7A6C-4684-A484-FDB14891F267}">
      <dgm:prSet phldrT="[Text]"/>
      <dgm:spPr/>
      <dgm:t>
        <a:bodyPr/>
        <a:lstStyle/>
        <a:p>
          <a:pPr rtl="0"/>
          <a:r>
            <a:rPr lang="en-AU" b="1" dirty="0" smtClean="0">
              <a:effectLst>
                <a:outerShdw blurRad="38100" dist="38100" dir="2700000" algn="tl">
                  <a:srgbClr val="000000">
                    <a:alpha val="43137"/>
                  </a:srgbClr>
                </a:outerShdw>
              </a:effectLst>
            </a:rPr>
            <a:t>‘Close Session’</a:t>
          </a:r>
          <a:r>
            <a:rPr lang="ar-EG" b="1" dirty="0" smtClean="0">
              <a:effectLst>
                <a:outerShdw blurRad="38100" dist="38100" dir="2700000" algn="tl">
                  <a:srgbClr val="000000">
                    <a:alpha val="43137"/>
                  </a:srgbClr>
                </a:outerShdw>
              </a:effectLst>
            </a:rPr>
            <a:t> اختار غلق الجلسة </a:t>
          </a:r>
          <a:endParaRPr lang="en-US" b="1" dirty="0">
            <a:effectLst>
              <a:outerShdw blurRad="38100" dist="38100" dir="2700000" algn="tl">
                <a:srgbClr val="000000">
                  <a:alpha val="43137"/>
                </a:srgbClr>
              </a:outerShdw>
            </a:effectLst>
          </a:endParaRPr>
        </a:p>
      </dgm:t>
    </dgm:pt>
    <dgm:pt modelId="{28E726A0-636A-4D80-A317-BE9522979D3B}" type="parTrans" cxnId="{F1909FF5-8616-46A3-96E2-A66470075A64}">
      <dgm:prSet/>
      <dgm:spPr/>
      <dgm:t>
        <a:bodyPr/>
        <a:lstStyle/>
        <a:p>
          <a:endParaRPr lang="en-US" b="1">
            <a:effectLst>
              <a:outerShdw blurRad="38100" dist="38100" dir="2700000" algn="tl">
                <a:srgbClr val="000000">
                  <a:alpha val="43137"/>
                </a:srgbClr>
              </a:outerShdw>
            </a:effectLst>
          </a:endParaRPr>
        </a:p>
      </dgm:t>
    </dgm:pt>
    <dgm:pt modelId="{38017B97-A345-4330-A0CA-E8EA702BF797}" type="sibTrans" cxnId="{F1909FF5-8616-46A3-96E2-A66470075A64}">
      <dgm:prSet/>
      <dgm:spPr/>
      <dgm:t>
        <a:bodyPr/>
        <a:lstStyle/>
        <a:p>
          <a:endParaRPr lang="en-US" b="1">
            <a:effectLst>
              <a:outerShdw blurRad="38100" dist="38100" dir="2700000" algn="tl">
                <a:srgbClr val="000000">
                  <a:alpha val="43137"/>
                </a:srgbClr>
              </a:outerShdw>
            </a:effectLst>
          </a:endParaRPr>
        </a:p>
      </dgm:t>
    </dgm:pt>
    <dgm:pt modelId="{330B5327-35D5-4B4E-ACAE-C488819C9838}" type="pres">
      <dgm:prSet presAssocID="{D59025AF-B99F-4452-8392-F24E9F1F0B80}" presName="linear" presStyleCnt="0">
        <dgm:presLayoutVars>
          <dgm:dir/>
          <dgm:animLvl val="lvl"/>
          <dgm:resizeHandles val="exact"/>
        </dgm:presLayoutVars>
      </dgm:prSet>
      <dgm:spPr/>
      <dgm:t>
        <a:bodyPr/>
        <a:lstStyle/>
        <a:p>
          <a:endParaRPr lang="en-US"/>
        </a:p>
      </dgm:t>
    </dgm:pt>
    <dgm:pt modelId="{77D7D67D-22CD-4FD4-A315-E851B772A02C}" type="pres">
      <dgm:prSet presAssocID="{F49D17D7-63DF-4318-83C7-B3121B90F623}" presName="parentLin" presStyleCnt="0"/>
      <dgm:spPr/>
    </dgm:pt>
    <dgm:pt modelId="{90263617-5116-4CF7-8F79-EFECFF19BBB2}" type="pres">
      <dgm:prSet presAssocID="{F49D17D7-63DF-4318-83C7-B3121B90F623}" presName="parentLeftMargin" presStyleLbl="node1" presStyleIdx="0" presStyleCnt="3"/>
      <dgm:spPr/>
      <dgm:t>
        <a:bodyPr/>
        <a:lstStyle/>
        <a:p>
          <a:endParaRPr lang="en-US"/>
        </a:p>
      </dgm:t>
    </dgm:pt>
    <dgm:pt modelId="{CE767CFF-0CD4-4F56-80DC-A0E6A537A5F5}" type="pres">
      <dgm:prSet presAssocID="{F49D17D7-63DF-4318-83C7-B3121B90F623}" presName="parentText" presStyleLbl="node1" presStyleIdx="0" presStyleCnt="3">
        <dgm:presLayoutVars>
          <dgm:chMax val="0"/>
          <dgm:bulletEnabled val="1"/>
        </dgm:presLayoutVars>
      </dgm:prSet>
      <dgm:spPr/>
      <dgm:t>
        <a:bodyPr/>
        <a:lstStyle/>
        <a:p>
          <a:endParaRPr lang="en-US"/>
        </a:p>
      </dgm:t>
    </dgm:pt>
    <dgm:pt modelId="{D47BF72C-034A-46D9-A33D-80068EE3FF86}" type="pres">
      <dgm:prSet presAssocID="{F49D17D7-63DF-4318-83C7-B3121B90F623}" presName="negativeSpace" presStyleCnt="0"/>
      <dgm:spPr/>
    </dgm:pt>
    <dgm:pt modelId="{AA78AD4D-0973-4054-9372-BACC551EEAC1}" type="pres">
      <dgm:prSet presAssocID="{F49D17D7-63DF-4318-83C7-B3121B90F623}" presName="childText" presStyleLbl="conFgAcc1" presStyleIdx="0" presStyleCnt="3">
        <dgm:presLayoutVars>
          <dgm:bulletEnabled val="1"/>
        </dgm:presLayoutVars>
      </dgm:prSet>
      <dgm:spPr/>
    </dgm:pt>
    <dgm:pt modelId="{D8711DD4-66B2-4901-9CB9-5706714B48B1}" type="pres">
      <dgm:prSet presAssocID="{B7F73ACE-CCBD-4C42-8594-9FC5FADB5DB5}" presName="spaceBetweenRectangles" presStyleCnt="0"/>
      <dgm:spPr/>
    </dgm:pt>
    <dgm:pt modelId="{FA788306-E439-4D6A-8108-DBF5DABCBF93}" type="pres">
      <dgm:prSet presAssocID="{225DAF97-1590-40C5-8E0F-86BA5848B87F}" presName="parentLin" presStyleCnt="0"/>
      <dgm:spPr/>
    </dgm:pt>
    <dgm:pt modelId="{526468CA-247C-4A59-88D2-B48D9219183F}" type="pres">
      <dgm:prSet presAssocID="{225DAF97-1590-40C5-8E0F-86BA5848B87F}" presName="parentLeftMargin" presStyleLbl="node1" presStyleIdx="0" presStyleCnt="3"/>
      <dgm:spPr/>
      <dgm:t>
        <a:bodyPr/>
        <a:lstStyle/>
        <a:p>
          <a:endParaRPr lang="en-US"/>
        </a:p>
      </dgm:t>
    </dgm:pt>
    <dgm:pt modelId="{94651859-4D2B-4D2D-977A-1457DEF64DBC}" type="pres">
      <dgm:prSet presAssocID="{225DAF97-1590-40C5-8E0F-86BA5848B87F}" presName="parentText" presStyleLbl="node1" presStyleIdx="1" presStyleCnt="3">
        <dgm:presLayoutVars>
          <dgm:chMax val="0"/>
          <dgm:bulletEnabled val="1"/>
        </dgm:presLayoutVars>
      </dgm:prSet>
      <dgm:spPr/>
      <dgm:t>
        <a:bodyPr/>
        <a:lstStyle/>
        <a:p>
          <a:endParaRPr lang="en-US"/>
        </a:p>
      </dgm:t>
    </dgm:pt>
    <dgm:pt modelId="{639F182E-995F-4022-9F9D-54739FF36D09}" type="pres">
      <dgm:prSet presAssocID="{225DAF97-1590-40C5-8E0F-86BA5848B87F}" presName="negativeSpace" presStyleCnt="0"/>
      <dgm:spPr/>
    </dgm:pt>
    <dgm:pt modelId="{FB088D0D-406E-4AC2-8683-F1C457837150}" type="pres">
      <dgm:prSet presAssocID="{225DAF97-1590-40C5-8E0F-86BA5848B87F}" presName="childText" presStyleLbl="conFgAcc1" presStyleIdx="1" presStyleCnt="3">
        <dgm:presLayoutVars>
          <dgm:bulletEnabled val="1"/>
        </dgm:presLayoutVars>
      </dgm:prSet>
      <dgm:spPr/>
    </dgm:pt>
    <dgm:pt modelId="{54676ACC-45B2-4497-8F60-A93AB13CB0F9}" type="pres">
      <dgm:prSet presAssocID="{4A0945BB-E29E-4F3B-962B-289789EF2F0F}" presName="spaceBetweenRectangles" presStyleCnt="0"/>
      <dgm:spPr/>
    </dgm:pt>
    <dgm:pt modelId="{F14431BD-2935-408C-B3FE-FBA74C38FC0F}" type="pres">
      <dgm:prSet presAssocID="{90387534-7A6C-4684-A484-FDB14891F267}" presName="parentLin" presStyleCnt="0"/>
      <dgm:spPr/>
    </dgm:pt>
    <dgm:pt modelId="{48BFF5B6-BC10-4136-B8B2-2329BEAB14B3}" type="pres">
      <dgm:prSet presAssocID="{90387534-7A6C-4684-A484-FDB14891F267}" presName="parentLeftMargin" presStyleLbl="node1" presStyleIdx="1" presStyleCnt="3"/>
      <dgm:spPr/>
      <dgm:t>
        <a:bodyPr/>
        <a:lstStyle/>
        <a:p>
          <a:endParaRPr lang="en-US"/>
        </a:p>
      </dgm:t>
    </dgm:pt>
    <dgm:pt modelId="{212CA423-2E88-43D5-909D-ECF5DA795425}" type="pres">
      <dgm:prSet presAssocID="{90387534-7A6C-4684-A484-FDB14891F267}" presName="parentText" presStyleLbl="node1" presStyleIdx="2" presStyleCnt="3">
        <dgm:presLayoutVars>
          <dgm:chMax val="0"/>
          <dgm:bulletEnabled val="1"/>
        </dgm:presLayoutVars>
      </dgm:prSet>
      <dgm:spPr/>
      <dgm:t>
        <a:bodyPr/>
        <a:lstStyle/>
        <a:p>
          <a:endParaRPr lang="en-US"/>
        </a:p>
      </dgm:t>
    </dgm:pt>
    <dgm:pt modelId="{B63728D4-3029-47DD-AA47-6B593C77F697}" type="pres">
      <dgm:prSet presAssocID="{90387534-7A6C-4684-A484-FDB14891F267}" presName="negativeSpace" presStyleCnt="0"/>
      <dgm:spPr/>
    </dgm:pt>
    <dgm:pt modelId="{8DBDDF05-82D1-4CF8-BE50-B1D8801C453A}" type="pres">
      <dgm:prSet presAssocID="{90387534-7A6C-4684-A484-FDB14891F267}" presName="childText" presStyleLbl="conFgAcc1" presStyleIdx="2" presStyleCnt="3">
        <dgm:presLayoutVars>
          <dgm:bulletEnabled val="1"/>
        </dgm:presLayoutVars>
      </dgm:prSet>
      <dgm:spPr/>
    </dgm:pt>
  </dgm:ptLst>
  <dgm:cxnLst>
    <dgm:cxn modelId="{9BF0FC6F-ECA0-4764-8BE6-E6D3C4EED8FD}" srcId="{D59025AF-B99F-4452-8392-F24E9F1F0B80}" destId="{F49D17D7-63DF-4318-83C7-B3121B90F623}" srcOrd="0" destOrd="0" parTransId="{208CA5E2-40A5-4B40-A4DD-E3B776C1A015}" sibTransId="{B7F73ACE-CCBD-4C42-8594-9FC5FADB5DB5}"/>
    <dgm:cxn modelId="{800C206D-DE95-4187-832F-939A0F4B63A7}" type="presOf" srcId="{225DAF97-1590-40C5-8E0F-86BA5848B87F}" destId="{94651859-4D2B-4D2D-977A-1457DEF64DBC}" srcOrd="1" destOrd="0" presId="urn:microsoft.com/office/officeart/2005/8/layout/list1"/>
    <dgm:cxn modelId="{A9A6A50D-E577-4968-B760-E35EF87D52D9}" type="presOf" srcId="{90387534-7A6C-4684-A484-FDB14891F267}" destId="{212CA423-2E88-43D5-909D-ECF5DA795425}" srcOrd="1" destOrd="0" presId="urn:microsoft.com/office/officeart/2005/8/layout/list1"/>
    <dgm:cxn modelId="{56E64D29-F197-4685-A26D-D0D7192E9550}" type="presOf" srcId="{D59025AF-B99F-4452-8392-F24E9F1F0B80}" destId="{330B5327-35D5-4B4E-ACAE-C488819C9838}" srcOrd="0" destOrd="0" presId="urn:microsoft.com/office/officeart/2005/8/layout/list1"/>
    <dgm:cxn modelId="{F4AB4BCC-0F83-4B73-B084-FDB8010376AF}" type="presOf" srcId="{F49D17D7-63DF-4318-83C7-B3121B90F623}" destId="{CE767CFF-0CD4-4F56-80DC-A0E6A537A5F5}" srcOrd="1" destOrd="0" presId="urn:microsoft.com/office/officeart/2005/8/layout/list1"/>
    <dgm:cxn modelId="{4E3BEB4C-580E-434A-96B8-9739539B8D78}" type="presOf" srcId="{225DAF97-1590-40C5-8E0F-86BA5848B87F}" destId="{526468CA-247C-4A59-88D2-B48D9219183F}" srcOrd="0" destOrd="0" presId="urn:microsoft.com/office/officeart/2005/8/layout/list1"/>
    <dgm:cxn modelId="{B0341779-18E5-4CC7-86D4-DDBD8D2E6979}" type="presOf" srcId="{F49D17D7-63DF-4318-83C7-B3121B90F623}" destId="{90263617-5116-4CF7-8F79-EFECFF19BBB2}" srcOrd="0" destOrd="0" presId="urn:microsoft.com/office/officeart/2005/8/layout/list1"/>
    <dgm:cxn modelId="{F1909FF5-8616-46A3-96E2-A66470075A64}" srcId="{D59025AF-B99F-4452-8392-F24E9F1F0B80}" destId="{90387534-7A6C-4684-A484-FDB14891F267}" srcOrd="2" destOrd="0" parTransId="{28E726A0-636A-4D80-A317-BE9522979D3B}" sibTransId="{38017B97-A345-4330-A0CA-E8EA702BF797}"/>
    <dgm:cxn modelId="{9A2A1F85-0D08-4FEA-A9CC-992D024DC767}" srcId="{D59025AF-B99F-4452-8392-F24E9F1F0B80}" destId="{225DAF97-1590-40C5-8E0F-86BA5848B87F}" srcOrd="1" destOrd="0" parTransId="{0BB0A844-ADBE-40F5-9554-F71CC69C1132}" sibTransId="{4A0945BB-E29E-4F3B-962B-289789EF2F0F}"/>
    <dgm:cxn modelId="{F1235516-8839-46E8-B681-A5B52F76C8F1}" type="presOf" srcId="{90387534-7A6C-4684-A484-FDB14891F267}" destId="{48BFF5B6-BC10-4136-B8B2-2329BEAB14B3}" srcOrd="0" destOrd="0" presId="urn:microsoft.com/office/officeart/2005/8/layout/list1"/>
    <dgm:cxn modelId="{B9E22EA0-3C28-4916-890D-750859CD1F32}" type="presParOf" srcId="{330B5327-35D5-4B4E-ACAE-C488819C9838}" destId="{77D7D67D-22CD-4FD4-A315-E851B772A02C}" srcOrd="0" destOrd="0" presId="urn:microsoft.com/office/officeart/2005/8/layout/list1"/>
    <dgm:cxn modelId="{6E57D996-0BE4-4D55-8288-81D67434A3FC}" type="presParOf" srcId="{77D7D67D-22CD-4FD4-A315-E851B772A02C}" destId="{90263617-5116-4CF7-8F79-EFECFF19BBB2}" srcOrd="0" destOrd="0" presId="urn:microsoft.com/office/officeart/2005/8/layout/list1"/>
    <dgm:cxn modelId="{3F33917A-A48D-4AAD-AA53-945A9B2D1158}" type="presParOf" srcId="{77D7D67D-22CD-4FD4-A315-E851B772A02C}" destId="{CE767CFF-0CD4-4F56-80DC-A0E6A537A5F5}" srcOrd="1" destOrd="0" presId="urn:microsoft.com/office/officeart/2005/8/layout/list1"/>
    <dgm:cxn modelId="{C7DAA610-ED60-4F9B-A4CE-66B2A2B69C54}" type="presParOf" srcId="{330B5327-35D5-4B4E-ACAE-C488819C9838}" destId="{D47BF72C-034A-46D9-A33D-80068EE3FF86}" srcOrd="1" destOrd="0" presId="urn:microsoft.com/office/officeart/2005/8/layout/list1"/>
    <dgm:cxn modelId="{310ADF66-19A9-4C71-AA61-717A05AD1E34}" type="presParOf" srcId="{330B5327-35D5-4B4E-ACAE-C488819C9838}" destId="{AA78AD4D-0973-4054-9372-BACC551EEAC1}" srcOrd="2" destOrd="0" presId="urn:microsoft.com/office/officeart/2005/8/layout/list1"/>
    <dgm:cxn modelId="{87F2FC40-7E41-403F-AD60-8F2BA2211338}" type="presParOf" srcId="{330B5327-35D5-4B4E-ACAE-C488819C9838}" destId="{D8711DD4-66B2-4901-9CB9-5706714B48B1}" srcOrd="3" destOrd="0" presId="urn:microsoft.com/office/officeart/2005/8/layout/list1"/>
    <dgm:cxn modelId="{CEBADF77-38DD-476C-98B6-BDBE3DCD8831}" type="presParOf" srcId="{330B5327-35D5-4B4E-ACAE-C488819C9838}" destId="{FA788306-E439-4D6A-8108-DBF5DABCBF93}" srcOrd="4" destOrd="0" presId="urn:microsoft.com/office/officeart/2005/8/layout/list1"/>
    <dgm:cxn modelId="{0A31C34F-B27C-44E4-8D14-0689FFE31024}" type="presParOf" srcId="{FA788306-E439-4D6A-8108-DBF5DABCBF93}" destId="{526468CA-247C-4A59-88D2-B48D9219183F}" srcOrd="0" destOrd="0" presId="urn:microsoft.com/office/officeart/2005/8/layout/list1"/>
    <dgm:cxn modelId="{3527AEF8-9E03-4F31-A3EC-87C9C0B471CA}" type="presParOf" srcId="{FA788306-E439-4D6A-8108-DBF5DABCBF93}" destId="{94651859-4D2B-4D2D-977A-1457DEF64DBC}" srcOrd="1" destOrd="0" presId="urn:microsoft.com/office/officeart/2005/8/layout/list1"/>
    <dgm:cxn modelId="{DC8EFDE9-980E-4755-9B20-6D4C16BE8E95}" type="presParOf" srcId="{330B5327-35D5-4B4E-ACAE-C488819C9838}" destId="{639F182E-995F-4022-9F9D-54739FF36D09}" srcOrd="5" destOrd="0" presId="urn:microsoft.com/office/officeart/2005/8/layout/list1"/>
    <dgm:cxn modelId="{EC37E53D-1D51-41C3-AEF6-79DDAB2E46DF}" type="presParOf" srcId="{330B5327-35D5-4B4E-ACAE-C488819C9838}" destId="{FB088D0D-406E-4AC2-8683-F1C457837150}" srcOrd="6" destOrd="0" presId="urn:microsoft.com/office/officeart/2005/8/layout/list1"/>
    <dgm:cxn modelId="{695FD349-0D99-406C-AFA7-7D970B1F6B11}" type="presParOf" srcId="{330B5327-35D5-4B4E-ACAE-C488819C9838}" destId="{54676ACC-45B2-4497-8F60-A93AB13CB0F9}" srcOrd="7" destOrd="0" presId="urn:microsoft.com/office/officeart/2005/8/layout/list1"/>
    <dgm:cxn modelId="{CA2287CD-D01A-4004-8798-1D62882506FA}" type="presParOf" srcId="{330B5327-35D5-4B4E-ACAE-C488819C9838}" destId="{F14431BD-2935-408C-B3FE-FBA74C38FC0F}" srcOrd="8" destOrd="0" presId="urn:microsoft.com/office/officeart/2005/8/layout/list1"/>
    <dgm:cxn modelId="{78F60262-3FF5-4DC3-9BF0-44CF25F98C01}" type="presParOf" srcId="{F14431BD-2935-408C-B3FE-FBA74C38FC0F}" destId="{48BFF5B6-BC10-4136-B8B2-2329BEAB14B3}" srcOrd="0" destOrd="0" presId="urn:microsoft.com/office/officeart/2005/8/layout/list1"/>
    <dgm:cxn modelId="{4BB1E211-C56A-4C58-B44A-765869176932}" type="presParOf" srcId="{F14431BD-2935-408C-B3FE-FBA74C38FC0F}" destId="{212CA423-2E88-43D5-909D-ECF5DA795425}" srcOrd="1" destOrd="0" presId="urn:microsoft.com/office/officeart/2005/8/layout/list1"/>
    <dgm:cxn modelId="{4E5C19E4-2F9C-4F91-9018-2525C9D1B290}" type="presParOf" srcId="{330B5327-35D5-4B4E-ACAE-C488819C9838}" destId="{B63728D4-3029-47DD-AA47-6B593C77F697}" srcOrd="9" destOrd="0" presId="urn:microsoft.com/office/officeart/2005/8/layout/list1"/>
    <dgm:cxn modelId="{0DBEF88F-D85C-41E9-8B65-46615C994E92}" type="presParOf" srcId="{330B5327-35D5-4B4E-ACAE-C488819C9838}" destId="{8DBDDF05-82D1-4CF8-BE50-B1D8801C453A}" srcOrd="10"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890542" cy="496274"/>
          </a:xfrm>
          <a:prstGeom prst="rect">
            <a:avLst/>
          </a:prstGeom>
        </p:spPr>
        <p:txBody>
          <a:bodyPr vert="horz" lIns="90540" tIns="45270" rIns="90540" bIns="45270" rtlCol="0"/>
          <a:lstStyle>
            <a:lvl1pPr algn="l">
              <a:defRPr sz="1200"/>
            </a:lvl1pPr>
          </a:lstStyle>
          <a:p>
            <a:endParaRPr lang="en-US"/>
          </a:p>
        </p:txBody>
      </p:sp>
      <p:sp>
        <p:nvSpPr>
          <p:cNvPr id="3" name="Date Placeholder 2"/>
          <p:cNvSpPr>
            <a:spLocks noGrp="1"/>
          </p:cNvSpPr>
          <p:nvPr>
            <p:ph type="dt" sz="quarter" idx="1"/>
          </p:nvPr>
        </p:nvSpPr>
        <p:spPr>
          <a:xfrm>
            <a:off x="3777041" y="2"/>
            <a:ext cx="2890542" cy="496274"/>
          </a:xfrm>
          <a:prstGeom prst="rect">
            <a:avLst/>
          </a:prstGeom>
        </p:spPr>
        <p:txBody>
          <a:bodyPr vert="horz" lIns="90540" tIns="45270" rIns="90540" bIns="45270" rtlCol="0"/>
          <a:lstStyle>
            <a:lvl1pPr algn="r">
              <a:defRPr sz="1200"/>
            </a:lvl1pPr>
          </a:lstStyle>
          <a:p>
            <a:fld id="{8D777E5A-F468-4EE1-B5DE-FF1E879F3358}" type="datetimeFigureOut">
              <a:rPr lang="en-US" smtClean="0"/>
              <a:pPr/>
              <a:t>4/4/2012</a:t>
            </a:fld>
            <a:endParaRPr lang="en-US"/>
          </a:p>
        </p:txBody>
      </p:sp>
      <p:sp>
        <p:nvSpPr>
          <p:cNvPr id="4" name="Footer Placeholder 3"/>
          <p:cNvSpPr>
            <a:spLocks noGrp="1"/>
          </p:cNvSpPr>
          <p:nvPr>
            <p:ph type="ftr" sz="quarter" idx="2"/>
          </p:nvPr>
        </p:nvSpPr>
        <p:spPr>
          <a:xfrm>
            <a:off x="6" y="9420733"/>
            <a:ext cx="2890542" cy="496274"/>
          </a:xfrm>
          <a:prstGeom prst="rect">
            <a:avLst/>
          </a:prstGeom>
        </p:spPr>
        <p:txBody>
          <a:bodyPr vert="horz" lIns="90540" tIns="45270" rIns="90540" bIns="45270" rtlCol="0" anchor="b"/>
          <a:lstStyle>
            <a:lvl1pPr algn="l">
              <a:defRPr sz="1200"/>
            </a:lvl1pPr>
          </a:lstStyle>
          <a:p>
            <a:endParaRPr lang="en-US"/>
          </a:p>
        </p:txBody>
      </p:sp>
      <p:sp>
        <p:nvSpPr>
          <p:cNvPr id="5" name="Slide Number Placeholder 4"/>
          <p:cNvSpPr>
            <a:spLocks noGrp="1"/>
          </p:cNvSpPr>
          <p:nvPr>
            <p:ph type="sldNum" sz="quarter" idx="3"/>
          </p:nvPr>
        </p:nvSpPr>
        <p:spPr>
          <a:xfrm>
            <a:off x="3777041" y="9420733"/>
            <a:ext cx="2890542" cy="496274"/>
          </a:xfrm>
          <a:prstGeom prst="rect">
            <a:avLst/>
          </a:prstGeom>
        </p:spPr>
        <p:txBody>
          <a:bodyPr vert="horz" lIns="90540" tIns="45270" rIns="90540" bIns="45270" rtlCol="0" anchor="b"/>
          <a:lstStyle>
            <a:lvl1pPr algn="r">
              <a:defRPr sz="1200"/>
            </a:lvl1pPr>
          </a:lstStyle>
          <a:p>
            <a:fld id="{D08360C1-A423-4621-9DAB-433BD8C9A9AD}" type="slidenum">
              <a:rPr lang="en-US" smtClean="0"/>
              <a:pPr/>
              <a:t>‹#›</a:t>
            </a:fld>
            <a:endParaRPr lang="en-US"/>
          </a:p>
        </p:txBody>
      </p:sp>
    </p:spTree>
    <p:extLst>
      <p:ext uri="{BB962C8B-B14F-4D97-AF65-F5344CB8AC3E}">
        <p14:creationId xmlns:p14="http://schemas.microsoft.com/office/powerpoint/2010/main" val="4144259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89938" cy="495936"/>
          </a:xfrm>
          <a:prstGeom prst="rect">
            <a:avLst/>
          </a:prstGeom>
        </p:spPr>
        <p:txBody>
          <a:bodyPr vert="horz" lIns="92260" tIns="46129" rIns="92260" bIns="46129" rtlCol="0"/>
          <a:lstStyle>
            <a:lvl1pPr algn="l">
              <a:defRPr sz="1200"/>
            </a:lvl1pPr>
          </a:lstStyle>
          <a:p>
            <a:endParaRPr lang="en-US"/>
          </a:p>
        </p:txBody>
      </p:sp>
      <p:sp>
        <p:nvSpPr>
          <p:cNvPr id="3" name="Date Placeholder 2"/>
          <p:cNvSpPr>
            <a:spLocks noGrp="1"/>
          </p:cNvSpPr>
          <p:nvPr>
            <p:ph type="dt" idx="1"/>
          </p:nvPr>
        </p:nvSpPr>
        <p:spPr>
          <a:xfrm>
            <a:off x="3777607" y="4"/>
            <a:ext cx="2889938" cy="495936"/>
          </a:xfrm>
          <a:prstGeom prst="rect">
            <a:avLst/>
          </a:prstGeom>
        </p:spPr>
        <p:txBody>
          <a:bodyPr vert="horz" lIns="92260" tIns="46129" rIns="92260" bIns="46129" rtlCol="0"/>
          <a:lstStyle>
            <a:lvl1pPr algn="r">
              <a:defRPr sz="1200"/>
            </a:lvl1pPr>
          </a:lstStyle>
          <a:p>
            <a:fld id="{D3AA426F-D532-4086-851E-08C44A73DBB8}" type="datetimeFigureOut">
              <a:rPr lang="en-US" smtClean="0"/>
              <a:pPr/>
              <a:t>4/4/2012</a:t>
            </a:fld>
            <a:endParaRPr lang="en-US"/>
          </a:p>
        </p:txBody>
      </p:sp>
      <p:sp>
        <p:nvSpPr>
          <p:cNvPr id="4" name="Slide Image Placeholder 3"/>
          <p:cNvSpPr>
            <a:spLocks noGrp="1" noRot="1" noChangeAspect="1"/>
          </p:cNvSpPr>
          <p:nvPr>
            <p:ph type="sldImg" idx="2"/>
          </p:nvPr>
        </p:nvSpPr>
        <p:spPr>
          <a:xfrm>
            <a:off x="857250" y="744538"/>
            <a:ext cx="4954588" cy="3717925"/>
          </a:xfrm>
          <a:prstGeom prst="rect">
            <a:avLst/>
          </a:prstGeom>
          <a:noFill/>
          <a:ln w="12700">
            <a:solidFill>
              <a:prstClr val="black"/>
            </a:solidFill>
          </a:ln>
        </p:spPr>
        <p:txBody>
          <a:bodyPr vert="horz" lIns="92260" tIns="46129" rIns="92260" bIns="46129" rtlCol="0" anchor="ctr"/>
          <a:lstStyle/>
          <a:p>
            <a:endParaRPr lang="en-US"/>
          </a:p>
        </p:txBody>
      </p:sp>
      <p:sp>
        <p:nvSpPr>
          <p:cNvPr id="5" name="Notes Placeholder 4"/>
          <p:cNvSpPr>
            <a:spLocks noGrp="1"/>
          </p:cNvSpPr>
          <p:nvPr>
            <p:ph type="body" sz="quarter" idx="3"/>
          </p:nvPr>
        </p:nvSpPr>
        <p:spPr>
          <a:xfrm>
            <a:off x="666909" y="4711385"/>
            <a:ext cx="5335270" cy="4463416"/>
          </a:xfrm>
          <a:prstGeom prst="rect">
            <a:avLst/>
          </a:prstGeom>
        </p:spPr>
        <p:txBody>
          <a:bodyPr vert="horz" lIns="92260" tIns="46129" rIns="92260" bIns="46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1047"/>
            <a:ext cx="2889938" cy="495936"/>
          </a:xfrm>
          <a:prstGeom prst="rect">
            <a:avLst/>
          </a:prstGeom>
        </p:spPr>
        <p:txBody>
          <a:bodyPr vert="horz" lIns="92260" tIns="46129" rIns="92260" bIns="46129"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1047"/>
            <a:ext cx="2889938" cy="495936"/>
          </a:xfrm>
          <a:prstGeom prst="rect">
            <a:avLst/>
          </a:prstGeom>
        </p:spPr>
        <p:txBody>
          <a:bodyPr vert="horz" lIns="92260" tIns="46129" rIns="92260" bIns="46129" rtlCol="0" anchor="b"/>
          <a:lstStyle>
            <a:lvl1pPr algn="r">
              <a:defRPr sz="1200"/>
            </a:lvl1pPr>
          </a:lstStyle>
          <a:p>
            <a:fld id="{C2A6AF44-0E63-4A25-B66D-A06AB0465356}" type="slidenum">
              <a:rPr lang="en-US" smtClean="0"/>
              <a:pPr/>
              <a:t>‹#›</a:t>
            </a:fld>
            <a:endParaRPr lang="en-US"/>
          </a:p>
        </p:txBody>
      </p:sp>
    </p:spTree>
    <p:extLst>
      <p:ext uri="{BB962C8B-B14F-4D97-AF65-F5344CB8AC3E}">
        <p14:creationId xmlns:p14="http://schemas.microsoft.com/office/powerpoint/2010/main" val="3685484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4B5236-FAB1-4B89-ABC5-8B9ECB0957B1}" type="slidenum">
              <a:rPr lang="en-US" smtClean="0"/>
              <a:pPr/>
              <a:t>1</a:t>
            </a:fld>
            <a:endParaRPr lang="en-US"/>
          </a:p>
        </p:txBody>
      </p:sp>
    </p:spTree>
    <p:extLst>
      <p:ext uri="{BB962C8B-B14F-4D97-AF65-F5344CB8AC3E}">
        <p14:creationId xmlns:p14="http://schemas.microsoft.com/office/powerpoint/2010/main" val="398306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9A1D7-575E-4BA8-BDBB-5C162FD35138}" type="datetime1">
              <a:rPr lang="en-US" smtClean="0"/>
              <a:t>4/4/2012</a:t>
            </a:fld>
            <a:endParaRPr lang="en-US"/>
          </a:p>
        </p:txBody>
      </p:sp>
      <p:sp>
        <p:nvSpPr>
          <p:cNvPr id="5" name="Footer Placeholder 4"/>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4420B-7C24-4F0E-B0E6-0103EBA5920A}" type="datetime1">
              <a:rPr lang="en-US" smtClean="0"/>
              <a:t>4/4/2012</a:t>
            </a:fld>
            <a:endParaRPr lang="en-US"/>
          </a:p>
        </p:txBody>
      </p:sp>
      <p:sp>
        <p:nvSpPr>
          <p:cNvPr id="5" name="Footer Placeholder 4"/>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B33-7C47-4AF7-AA9F-B286A09BE36F}" type="datetime1">
              <a:rPr lang="en-US" smtClean="0"/>
              <a:t>4/4/2012</a:t>
            </a:fld>
            <a:endParaRPr lang="en-US"/>
          </a:p>
        </p:txBody>
      </p:sp>
      <p:sp>
        <p:nvSpPr>
          <p:cNvPr id="5" name="Footer Placeholder 4"/>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F0D0C1-B5D8-43AF-870D-33F32CEC2CD3}" type="datetime1">
              <a:rPr lang="en-US" smtClean="0"/>
              <a:t>4/4/2012</a:t>
            </a:fld>
            <a:endParaRPr lang="en-US"/>
          </a:p>
        </p:txBody>
      </p:sp>
      <p:sp>
        <p:nvSpPr>
          <p:cNvPr id="5" name="Footer Placeholder 4"/>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5A6FD0-07E2-4B7A-A637-0A574EC8475A}" type="datetime1">
              <a:rPr lang="en-US" smtClean="0"/>
              <a:t>4/4/2012</a:t>
            </a:fld>
            <a:endParaRPr lang="en-US"/>
          </a:p>
        </p:txBody>
      </p:sp>
      <p:sp>
        <p:nvSpPr>
          <p:cNvPr id="5" name="Footer Placeholder 4"/>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D45DAE-172A-4997-934B-4DA3C08146C8}" type="datetime1">
              <a:rPr lang="en-US" smtClean="0"/>
              <a:t>4/4/2012</a:t>
            </a:fld>
            <a:endParaRPr lang="en-US"/>
          </a:p>
        </p:txBody>
      </p:sp>
      <p:sp>
        <p:nvSpPr>
          <p:cNvPr id="6" name="Footer Placeholder 5"/>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7" name="Slide Number Placeholder 6"/>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D9FD81-D0E4-4733-8824-1037268F9657}" type="datetime1">
              <a:rPr lang="en-US" smtClean="0"/>
              <a:t>4/4/2012</a:t>
            </a:fld>
            <a:endParaRPr lang="en-US"/>
          </a:p>
        </p:txBody>
      </p:sp>
      <p:sp>
        <p:nvSpPr>
          <p:cNvPr id="8" name="Footer Placeholder 7"/>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9" name="Slide Number Placeholder 8"/>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6CD2A8-C112-420F-9780-EB9952FD0985}" type="datetime1">
              <a:rPr lang="en-US" smtClean="0"/>
              <a:t>4/4/2012</a:t>
            </a:fld>
            <a:endParaRPr lang="en-US"/>
          </a:p>
        </p:txBody>
      </p:sp>
      <p:sp>
        <p:nvSpPr>
          <p:cNvPr id="4" name="Footer Placeholder 3"/>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5" name="Slide Number Placeholder 4"/>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81F44-4182-4168-8F2A-3A387D3D53EF}" type="datetime1">
              <a:rPr lang="en-US" smtClean="0"/>
              <a:t>4/4/2012</a:t>
            </a:fld>
            <a:endParaRPr lang="en-US"/>
          </a:p>
        </p:txBody>
      </p:sp>
      <p:sp>
        <p:nvSpPr>
          <p:cNvPr id="3" name="Footer Placeholder 2"/>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4" name="Slide Number Placeholder 3"/>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4B7B-B650-4543-A29B-6FBB322A02CE}" type="datetime1">
              <a:rPr lang="en-US" smtClean="0"/>
              <a:t>4/4/2012</a:t>
            </a:fld>
            <a:endParaRPr lang="en-US"/>
          </a:p>
        </p:txBody>
      </p:sp>
      <p:sp>
        <p:nvSpPr>
          <p:cNvPr id="6" name="Footer Placeholder 5"/>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7" name="Slide Number Placeholder 6"/>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B96DD-4A46-4A93-94E9-11BA734D7EA1}" type="datetime1">
              <a:rPr lang="en-US" smtClean="0"/>
              <a:t>4/4/2012</a:t>
            </a:fld>
            <a:endParaRPr lang="en-US"/>
          </a:p>
        </p:txBody>
      </p:sp>
      <p:sp>
        <p:nvSpPr>
          <p:cNvPr id="6" name="Footer Placeholder 5"/>
          <p:cNvSpPr>
            <a:spLocks noGrp="1"/>
          </p:cNvSpPr>
          <p:nvPr>
            <p:ph type="ftr" sz="quarter" idx="11"/>
          </p:nvPr>
        </p:nvSpPr>
        <p:spPr/>
        <p:txBody>
          <a:bodyPr/>
          <a:lstStyle/>
          <a:p>
            <a:r>
              <a:rPr lang="ar-EG" smtClean="0"/>
              <a:t>مشروع إ نشاء المركز القومي المصري للقياس والتقويم             أ.د/ إبراهيم سعد شحاته - مدير المشروع          2010/11/3</a:t>
            </a:r>
            <a:endParaRPr lang="en-US"/>
          </a:p>
        </p:txBody>
      </p:sp>
      <p:sp>
        <p:nvSpPr>
          <p:cNvPr id="7" name="Slide Number Placeholder 6"/>
          <p:cNvSpPr>
            <a:spLocks noGrp="1"/>
          </p:cNvSpPr>
          <p:nvPr>
            <p:ph type="sldNum" sz="quarter" idx="12"/>
          </p:nvPr>
        </p:nvSpPr>
        <p:spPr/>
        <p:txBody>
          <a:bodyPr/>
          <a:lstStyle/>
          <a:p>
            <a:fld id="{916A938D-523D-476F-AC74-ED991CC9B3F2}"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DE4E0-05E9-4671-9137-21D29EB529EC}" type="datetime1">
              <a:rPr lang="en-US" smtClean="0"/>
              <a:t>4/4/2012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EG" smtClean="0"/>
              <a:t>مشروع إ نشاء المركز القومي المصري للقياس والتقويم             أ.د/ إبراهيم سعد شحاته - مدير المشروع          2010/11/3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A938D-523D-476F-AC74-ED991CC9B3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ahelo.org/"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assessmentmaster.com.au/admin"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0" Type="http://schemas.openxmlformats.org/officeDocument/2006/relationships/diagramData" Target="../diagrams/data1.xml"/><Relationship Id="rId4" Type="http://schemas.openxmlformats.org/officeDocument/2006/relationships/image" Target="../media/image3.png"/><Relationship Id="rId9" Type="http://schemas.openxmlformats.org/officeDocument/2006/relationships/image" Target="../media/image7.png"/><Relationship Id="rId14"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ahelo.org/" TargetMode="External"/><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153" y="2463031"/>
            <a:ext cx="8640960" cy="1470025"/>
          </a:xfrm>
        </p:spPr>
        <p:txBody>
          <a:bodyPr>
            <a:noAutofit/>
          </a:bodyPr>
          <a:lstStyle/>
          <a:p>
            <a:pPr rtl="1"/>
            <a:r>
              <a:rPr lang="ar-EG" sz="3600" b="1" dirty="0" smtClean="0">
                <a:solidFill>
                  <a:srgbClr val="C00000"/>
                </a:solidFill>
                <a:effectLst>
                  <a:outerShdw blurRad="38100" dist="38100" dir="2700000" algn="tl">
                    <a:srgbClr val="000000">
                      <a:alpha val="43137"/>
                    </a:srgbClr>
                  </a:outerShdw>
                </a:effectLst>
              </a:rPr>
              <a:t> (فريق تكنولوجيا المعلومات)</a:t>
            </a:r>
            <a:endParaRPr lang="en-US" sz="32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07504" y="4293096"/>
            <a:ext cx="8707901" cy="2088232"/>
          </a:xfrm>
        </p:spPr>
        <p:txBody>
          <a:bodyPr>
            <a:normAutofit/>
          </a:bodyPr>
          <a:lstStyle/>
          <a:p>
            <a:r>
              <a:rPr lang="ar-EG" sz="3600" dirty="0" smtClean="0">
                <a:solidFill>
                  <a:schemeClr val="tx1">
                    <a:lumMod val="75000"/>
                    <a:lumOff val="25000"/>
                  </a:schemeClr>
                </a:solidFill>
                <a:effectLst>
                  <a:outerShdw blurRad="38100" dist="38100" dir="2700000" algn="tl">
                    <a:srgbClr val="000000">
                      <a:alpha val="43137"/>
                    </a:srgbClr>
                  </a:outerShdw>
                </a:effectLst>
              </a:rPr>
              <a:t>أ</a:t>
            </a:r>
            <a:r>
              <a:rPr lang="ar-SA" sz="3600" dirty="0" smtClean="0">
                <a:solidFill>
                  <a:schemeClr val="tx1">
                    <a:lumMod val="75000"/>
                    <a:lumOff val="25000"/>
                  </a:schemeClr>
                </a:solidFill>
                <a:effectLst>
                  <a:outerShdw blurRad="38100" dist="38100" dir="2700000" algn="tl">
                    <a:srgbClr val="000000">
                      <a:alpha val="43137"/>
                    </a:srgbClr>
                  </a:outerShdw>
                </a:effectLst>
              </a:rPr>
              <a:t>.</a:t>
            </a:r>
            <a:r>
              <a:rPr lang="ar-EG" sz="3600" dirty="0" smtClean="0">
                <a:solidFill>
                  <a:schemeClr val="tx1">
                    <a:lumMod val="75000"/>
                    <a:lumOff val="25000"/>
                  </a:schemeClr>
                </a:solidFill>
                <a:effectLst>
                  <a:outerShdw blurRad="38100" dist="38100" dir="2700000" algn="tl">
                    <a:srgbClr val="000000">
                      <a:alpha val="43137"/>
                    </a:srgbClr>
                  </a:outerShdw>
                </a:effectLst>
              </a:rPr>
              <a:t>د</a:t>
            </a:r>
            <a:r>
              <a:rPr lang="ar-EG" sz="3600" dirty="0">
                <a:solidFill>
                  <a:schemeClr val="tx1">
                    <a:lumMod val="75000"/>
                    <a:lumOff val="25000"/>
                  </a:schemeClr>
                </a:solidFill>
                <a:effectLst>
                  <a:outerShdw blurRad="38100" dist="38100" dir="2700000" algn="tl">
                    <a:srgbClr val="000000">
                      <a:alpha val="43137"/>
                    </a:srgbClr>
                  </a:outerShdw>
                </a:effectLst>
              </a:rPr>
              <a:t>/ إبراهيم سعد شحاته</a:t>
            </a:r>
          </a:p>
          <a:p>
            <a:pPr rtl="1"/>
            <a:r>
              <a:rPr lang="ar-EG" dirty="0" smtClean="0">
                <a:solidFill>
                  <a:schemeClr val="tx1">
                    <a:lumMod val="75000"/>
                    <a:lumOff val="25000"/>
                  </a:schemeClr>
                </a:solidFill>
                <a:effectLst>
                  <a:outerShdw blurRad="38100" dist="38100" dir="2700000" algn="tl">
                    <a:srgbClr val="000000">
                      <a:alpha val="43137"/>
                    </a:srgbClr>
                  </a:outerShdw>
                </a:effectLst>
              </a:rPr>
              <a:t>المدير </a:t>
            </a:r>
            <a:r>
              <a:rPr lang="ar-EG" dirty="0">
                <a:solidFill>
                  <a:schemeClr val="tx1">
                    <a:lumMod val="75000"/>
                    <a:lumOff val="25000"/>
                  </a:schemeClr>
                </a:solidFill>
                <a:effectLst>
                  <a:outerShdw blurRad="38100" dist="38100" dir="2700000" algn="tl">
                    <a:srgbClr val="000000">
                      <a:alpha val="43137"/>
                    </a:srgbClr>
                  </a:outerShdw>
                </a:effectLst>
              </a:rPr>
              <a:t>الوطني </a:t>
            </a:r>
            <a:r>
              <a:rPr lang="ar-EG" dirty="0" smtClean="0">
                <a:solidFill>
                  <a:schemeClr val="tx1">
                    <a:lumMod val="75000"/>
                    <a:lumOff val="25000"/>
                  </a:schemeClr>
                </a:solidFill>
                <a:effectLst>
                  <a:outerShdw blurRad="38100" dist="38100" dir="2700000" algn="tl">
                    <a:srgbClr val="000000">
                      <a:alpha val="43137"/>
                    </a:srgbClr>
                  </a:outerShdw>
                </a:effectLst>
              </a:rPr>
              <a:t>لمشروع أهيلو </a:t>
            </a:r>
          </a:p>
          <a:p>
            <a:pPr rtl="1"/>
            <a:endParaRPr lang="ar-EG" sz="2800" dirty="0" smtClean="0">
              <a:solidFill>
                <a:schemeClr val="tx1">
                  <a:lumMod val="75000"/>
                  <a:lumOff val="25000"/>
                </a:schemeClr>
              </a:solidFill>
              <a:effectLst>
                <a:outerShdw blurRad="38100" dist="38100" dir="2700000" algn="tl">
                  <a:srgbClr val="000000">
                    <a:alpha val="43137"/>
                  </a:srgbClr>
                </a:outerShdw>
              </a:effectLst>
            </a:endParaRPr>
          </a:p>
        </p:txBody>
      </p:sp>
      <p:grpSp>
        <p:nvGrpSpPr>
          <p:cNvPr id="9" name="Group 8"/>
          <p:cNvGrpSpPr/>
          <p:nvPr/>
        </p:nvGrpSpPr>
        <p:grpSpPr>
          <a:xfrm>
            <a:off x="-612576" y="-101823"/>
            <a:ext cx="10369174" cy="7059215"/>
            <a:chOff x="-612576" y="-101823"/>
            <a:chExt cx="10369174" cy="7059215"/>
          </a:xfrm>
        </p:grpSpPr>
        <p:grpSp>
          <p:nvGrpSpPr>
            <p:cNvPr id="4" name="Group 3"/>
            <p:cNvGrpSpPr/>
            <p:nvPr/>
          </p:nvGrpSpPr>
          <p:grpSpPr>
            <a:xfrm>
              <a:off x="-612576" y="0"/>
              <a:ext cx="10369174" cy="6957392"/>
              <a:chOff x="-612576" y="0"/>
              <a:chExt cx="10369174" cy="6957392"/>
            </a:xfrm>
          </p:grpSpPr>
          <p:pic>
            <p:nvPicPr>
              <p:cNvPr id="1026"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bu Yossef\Desktop\Pic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bu Yossef\Desktop\Pic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C:\Users\Abu Yossef\Desktop\Pictur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bu Yossef\Desktop\Picture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6929454" y="102851"/>
            <a:ext cx="1885952" cy="1165436"/>
            <a:chOff x="6929454" y="30370"/>
            <a:chExt cx="1885952" cy="1622238"/>
          </a:xfrm>
        </p:grpSpPr>
        <p:pic>
          <p:nvPicPr>
            <p:cNvPr id="14"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15" name="Rectangle 14"/>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16" name="Rectangle 15"/>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10" name="Slide Number Placeholder 9"/>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a:t>
            </a:fld>
            <a:endParaRPr lang="en-US" b="1" dirty="0">
              <a:solidFill>
                <a:schemeClr val="bg1"/>
              </a:solidFill>
              <a:effectLst>
                <a:outerShdw blurRad="38100" dist="38100" dir="2700000" algn="tl">
                  <a:srgbClr val="000000">
                    <a:alpha val="43137"/>
                  </a:srgbClr>
                </a:outerShdw>
              </a:effectLst>
            </a:endParaRPr>
          </a:p>
        </p:txBody>
      </p:sp>
      <p:pic>
        <p:nvPicPr>
          <p:cNvPr id="19" name="Picture 18"/>
          <p:cNvPicPr>
            <a:picLocks noChangeAspect="1" noChangeArrowheads="1"/>
          </p:cNvPicPr>
          <p:nvPr/>
        </p:nvPicPr>
        <p:blipFill>
          <a:blip r:embed="rId10" cstate="print"/>
          <a:srcRect/>
          <a:stretch>
            <a:fillRect/>
          </a:stretch>
        </p:blipFill>
        <p:spPr bwMode="auto">
          <a:xfrm>
            <a:off x="-36512" y="6165304"/>
            <a:ext cx="5332040" cy="764430"/>
          </a:xfrm>
          <a:prstGeom prst="rect">
            <a:avLst/>
          </a:prstGeom>
          <a:noFill/>
          <a:ln w="9525" algn="ctr">
            <a:noFill/>
            <a:miter lim="800000"/>
            <a:headEnd/>
            <a:tailEnd/>
          </a:ln>
        </p:spPr>
      </p:pic>
      <p:sp>
        <p:nvSpPr>
          <p:cNvPr id="20" name="Subtitle 2"/>
          <p:cNvSpPr txBox="1">
            <a:spLocks/>
          </p:cNvSpPr>
          <p:nvPr/>
        </p:nvSpPr>
        <p:spPr>
          <a:xfrm>
            <a:off x="1405233" y="1968500"/>
            <a:ext cx="6400800" cy="119898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rtl="1"/>
            <a:r>
              <a:rPr lang="ar-BH" sz="4400" b="1" dirty="0">
                <a:solidFill>
                  <a:srgbClr val="FF0000"/>
                </a:solidFill>
                <a:effectLst>
                  <a:outerShdw blurRad="38100" dist="38100" dir="2700000" algn="tl">
                    <a:srgbClr val="000000">
                      <a:alpha val="43137"/>
                    </a:srgbClr>
                  </a:outerShdw>
                </a:effectLst>
              </a:rPr>
              <a:t>مهام </a:t>
            </a:r>
            <a:r>
              <a:rPr lang="ar-BH" sz="4400" b="1" dirty="0" smtClean="0">
                <a:solidFill>
                  <a:srgbClr val="FF0000"/>
                </a:solidFill>
                <a:effectLst>
                  <a:outerShdw blurRad="38100" dist="38100" dir="2700000" algn="tl">
                    <a:srgbClr val="000000">
                      <a:alpha val="43137"/>
                    </a:srgbClr>
                  </a:outerShdw>
                </a:effectLst>
              </a:rPr>
              <a:t>فريق</a:t>
            </a:r>
            <a:r>
              <a:rPr lang="ar-EG" sz="4400" b="1" dirty="0">
                <a:solidFill>
                  <a:srgbClr val="FF0000"/>
                </a:solidFill>
                <a:effectLst>
                  <a:outerShdw blurRad="38100" dist="38100" dir="2700000" algn="tl">
                    <a:srgbClr val="000000">
                      <a:alpha val="43137"/>
                    </a:srgbClr>
                  </a:outerShdw>
                </a:effectLst>
              </a:rPr>
              <a:t> </a:t>
            </a:r>
            <a:r>
              <a:rPr lang="ar-BH" sz="4400" b="1" dirty="0" smtClean="0">
                <a:solidFill>
                  <a:srgbClr val="FF0000"/>
                </a:solidFill>
                <a:effectLst>
                  <a:outerShdw blurRad="38100" dist="38100" dir="2700000" algn="tl">
                    <a:srgbClr val="000000">
                      <a:alpha val="43137"/>
                    </a:srgbClr>
                  </a:outerShdw>
                </a:effectLst>
              </a:rPr>
              <a:t>الدعم الفني بالجامعات</a:t>
            </a:r>
            <a:endParaRPr lang="ar-EG"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5717181"/>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10</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28285" y="1700808"/>
            <a:ext cx="8199189" cy="3416320"/>
          </a:xfrm>
          <a:prstGeom prst="rect">
            <a:avLst/>
          </a:prstGeom>
        </p:spPr>
        <p:txBody>
          <a:bodyPr wrap="square">
            <a:spAutoFit/>
          </a:bodyPr>
          <a:lstStyle/>
          <a:p>
            <a:pPr marL="914400" lvl="0" indent="-395288" algn="justLow" rtl="1">
              <a:lnSpc>
                <a:spcPct val="150000"/>
              </a:lnSpc>
              <a:buFont typeface="Wingdings" pitchFamily="2" charset="2"/>
              <a:buChar char="ü"/>
            </a:pPr>
            <a:r>
              <a:rPr lang="ar-BH" sz="2400" dirty="0" smtClean="0"/>
              <a:t>تشغيل </a:t>
            </a:r>
            <a:r>
              <a:rPr lang="ar-BH" sz="2400" dirty="0"/>
              <a:t>كافة أجهزة الكمبيوتر</a:t>
            </a:r>
            <a:endParaRPr lang="en-US" sz="2400" dirty="0"/>
          </a:p>
          <a:p>
            <a:pPr marL="1257300" lvl="0" indent="-342900" algn="justLow" rtl="1">
              <a:lnSpc>
                <a:spcPct val="150000"/>
              </a:lnSpc>
              <a:buFont typeface="Wingdings" pitchFamily="2" charset="2"/>
              <a:buChar char="Ø"/>
            </a:pPr>
            <a:r>
              <a:rPr lang="ar-BH" sz="2400" dirty="0"/>
              <a:t>افتح متصفح </a:t>
            </a:r>
            <a:r>
              <a:rPr lang="ar-BH" sz="2400" dirty="0" smtClean="0"/>
              <a:t>ال</a:t>
            </a:r>
            <a:r>
              <a:rPr lang="ar-EG" sz="2400" dirty="0" smtClean="0"/>
              <a:t>إ</a:t>
            </a:r>
            <a:r>
              <a:rPr lang="ar-BH" sz="2400" dirty="0" err="1" smtClean="0"/>
              <a:t>نترنت</a:t>
            </a:r>
            <a:endParaRPr lang="en-US" sz="2400" dirty="0"/>
          </a:p>
          <a:p>
            <a:pPr marL="1257300" indent="-342900" algn="justLow" rtl="1">
              <a:lnSpc>
                <a:spcPct val="150000"/>
              </a:lnSpc>
              <a:buFont typeface="Wingdings" pitchFamily="2" charset="2"/>
              <a:buChar char="Ø"/>
              <a:tabLst>
                <a:tab pos="801688" algn="l"/>
              </a:tabLst>
            </a:pPr>
            <a:r>
              <a:rPr lang="ar-BH" sz="2400" dirty="0"/>
              <a:t>أكتب </a:t>
            </a:r>
            <a:r>
              <a:rPr lang="en-US" sz="2400" dirty="0">
                <a:hlinkClick r:id="rId10"/>
              </a:rPr>
              <a:t>http://www.ahelo.org</a:t>
            </a:r>
            <a:r>
              <a:rPr lang="ar-BH" sz="2400" dirty="0"/>
              <a:t> فى شريط العناوين، ثم اضغط دخول </a:t>
            </a:r>
            <a:r>
              <a:rPr lang="en-US" sz="2400" dirty="0" smtClean="0"/>
              <a:t>Enter</a:t>
            </a:r>
            <a:r>
              <a:rPr lang="ar-EG" sz="2400" dirty="0" smtClean="0"/>
              <a:t>.</a:t>
            </a:r>
            <a:endParaRPr lang="en-US" sz="2400" dirty="0"/>
          </a:p>
          <a:p>
            <a:pPr marL="1257300" indent="-342900" algn="justLow" rtl="1">
              <a:lnSpc>
                <a:spcPct val="150000"/>
              </a:lnSpc>
              <a:buFont typeface="Wingdings" pitchFamily="2" charset="2"/>
              <a:buChar char="Ø"/>
              <a:tabLst>
                <a:tab pos="801688" algn="l"/>
              </a:tabLst>
            </a:pPr>
            <a:r>
              <a:rPr lang="ar-BH" sz="2400" dirty="0"/>
              <a:t>اضغط </a:t>
            </a:r>
            <a:r>
              <a:rPr lang="en-US" sz="2400" dirty="0" smtClean="0"/>
              <a:t>f11</a:t>
            </a:r>
            <a:r>
              <a:rPr lang="ar-BH" sz="2400" dirty="0" smtClean="0"/>
              <a:t> </a:t>
            </a:r>
            <a:r>
              <a:rPr lang="ar-BH" sz="2400" dirty="0"/>
              <a:t>أو حدد الشاشة كاملة </a:t>
            </a:r>
            <a:r>
              <a:rPr lang="en-US" sz="2400" dirty="0"/>
              <a:t>Full Screen</a:t>
            </a:r>
            <a:r>
              <a:rPr lang="ar-BH" sz="2400" dirty="0"/>
              <a:t> من القائمة تحت </a:t>
            </a:r>
            <a:r>
              <a:rPr lang="ar-BH" sz="2400" dirty="0" smtClean="0"/>
              <a:t>عنوان </a:t>
            </a:r>
            <a:r>
              <a:rPr lang="ar-BH" sz="2400" dirty="0"/>
              <a:t>عرض </a:t>
            </a:r>
            <a:r>
              <a:rPr lang="en-US" sz="2400" dirty="0" smtClean="0"/>
              <a:t>View</a:t>
            </a:r>
            <a:r>
              <a:rPr lang="ar-EG" sz="2400" dirty="0" smtClean="0"/>
              <a:t>.</a:t>
            </a:r>
            <a:endParaRPr lang="en-US" sz="2400" dirty="0"/>
          </a:p>
        </p:txBody>
      </p:sp>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smtClean="0">
                <a:solidFill>
                  <a:schemeClr val="tx1"/>
                </a:solidFill>
              </a:rPr>
              <a:t>الإعداد للاختبار</a:t>
            </a:r>
            <a:r>
              <a:rPr lang="ar-EG" sz="2800" b="1" dirty="0" smtClean="0">
                <a:solidFill>
                  <a:schemeClr val="tx1"/>
                </a:solidFill>
              </a:rPr>
              <a:t> </a:t>
            </a:r>
          </a:p>
          <a:p>
            <a:pPr lvl="0" algn="ctr"/>
            <a:r>
              <a:rPr lang="ar-EG" sz="2800" b="1" dirty="0" smtClean="0">
                <a:solidFill>
                  <a:schemeClr val="tx1"/>
                </a:solidFill>
              </a:rPr>
              <a:t>(قبل الاختبار بساعة)</a:t>
            </a:r>
            <a:endParaRPr lang="ar-EG" sz="2800" b="1" dirty="0">
              <a:solidFill>
                <a:schemeClr val="tx1"/>
              </a:solidFill>
            </a:endParaRPr>
          </a:p>
        </p:txBody>
      </p:sp>
      <p:sp>
        <p:nvSpPr>
          <p:cNvPr id="23" name="Rectangle 22"/>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r" rtl="1"/>
            <a:r>
              <a:rPr lang="ar-BH" sz="2400" b="1" dirty="0" smtClean="0"/>
              <a:t>إعداد </a:t>
            </a:r>
            <a:r>
              <a:rPr lang="ar-BH" sz="2400" b="1" dirty="0"/>
              <a:t>الحواسب الآلية الخاصة </a:t>
            </a:r>
            <a:r>
              <a:rPr lang="ar-BH" sz="2400" b="1" dirty="0" smtClean="0"/>
              <a:t>بالطلاب:</a:t>
            </a:r>
            <a:endParaRPr lang="en-US" sz="2400" dirty="0"/>
          </a:p>
        </p:txBody>
      </p:sp>
    </p:spTree>
    <p:extLst>
      <p:ext uri="{BB962C8B-B14F-4D97-AF65-F5344CB8AC3E}">
        <p14:creationId xmlns:p14="http://schemas.microsoft.com/office/powerpoint/2010/main" val="1798006526"/>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11</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r" rtl="1"/>
            <a:r>
              <a:rPr lang="ar-BH" sz="2400" b="1" dirty="0" smtClean="0"/>
              <a:t>إعداد </a:t>
            </a:r>
            <a:r>
              <a:rPr lang="ar-BH" sz="2400" b="1" dirty="0"/>
              <a:t>الحواسب الآلية الخاصة </a:t>
            </a:r>
            <a:r>
              <a:rPr lang="ar-BH" sz="2400" b="1" dirty="0" smtClean="0"/>
              <a:t>بالطلاب</a:t>
            </a:r>
            <a:r>
              <a:rPr lang="ar-EG" sz="2400" b="1" dirty="0" smtClean="0"/>
              <a:t> (تابع)</a:t>
            </a:r>
            <a:r>
              <a:rPr lang="ar-BH" sz="2400" b="1" dirty="0" smtClean="0"/>
              <a:t>:</a:t>
            </a:r>
            <a:endParaRPr lang="en-US" sz="2400" dirty="0"/>
          </a:p>
        </p:txBody>
      </p:sp>
      <p:sp>
        <p:nvSpPr>
          <p:cNvPr id="2" name="Rectangle 1"/>
          <p:cNvSpPr/>
          <p:nvPr/>
        </p:nvSpPr>
        <p:spPr>
          <a:xfrm>
            <a:off x="616217" y="1949931"/>
            <a:ext cx="8199189" cy="830997"/>
          </a:xfrm>
          <a:prstGeom prst="rect">
            <a:avLst/>
          </a:prstGeom>
        </p:spPr>
        <p:txBody>
          <a:bodyPr wrap="square">
            <a:spAutoFit/>
          </a:bodyPr>
          <a:lstStyle/>
          <a:p>
            <a:pPr marL="914400" indent="-395288" algn="justLow" rtl="1">
              <a:buFont typeface="Wingdings" pitchFamily="2" charset="2"/>
              <a:buChar char="ü"/>
            </a:pPr>
            <a:r>
              <a:rPr lang="ar-BH" sz="2400" dirty="0" smtClean="0"/>
              <a:t>عند </a:t>
            </a:r>
            <a:r>
              <a:rPr lang="ar-BH" sz="2400" dirty="0"/>
              <a:t>الانتهاء مما سبق ستشاهد الشاشة التالية على كل كمبيوتر خاص بالطالب.</a:t>
            </a:r>
            <a:endParaRPr lang="en-US" sz="2400" dirty="0"/>
          </a:p>
        </p:txBody>
      </p:sp>
      <p:pic>
        <p:nvPicPr>
          <p:cNvPr id="22" name="Picture 21"/>
          <p:cNvPicPr/>
          <p:nvPr/>
        </p:nvPicPr>
        <p:blipFill>
          <a:blip r:embed="rId10" cstate="print"/>
          <a:srcRect l="10649" t="15601" r="10684" b="9962"/>
          <a:stretch>
            <a:fillRect/>
          </a:stretch>
        </p:blipFill>
        <p:spPr bwMode="auto">
          <a:xfrm>
            <a:off x="477267" y="2499615"/>
            <a:ext cx="6192688" cy="3672408"/>
          </a:xfrm>
          <a:prstGeom prst="rect">
            <a:avLst/>
          </a:prstGeom>
          <a:noFill/>
          <a:ln w="9525">
            <a:noFill/>
            <a:miter lim="800000"/>
            <a:headEnd/>
            <a:tailEnd/>
          </a:ln>
        </p:spPr>
      </p:pic>
      <p:sp>
        <p:nvSpPr>
          <p:cNvPr id="23" name="Line Callout 2 (Border and Accent Bar) 22"/>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Tree>
    <p:extLst>
      <p:ext uri="{BB962C8B-B14F-4D97-AF65-F5344CB8AC3E}">
        <p14:creationId xmlns:p14="http://schemas.microsoft.com/office/powerpoint/2010/main" val="3193965989"/>
      </p:ext>
    </p:extLst>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12</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294847" y="1785005"/>
            <a:ext cx="8621572" cy="4524315"/>
          </a:xfrm>
          <a:prstGeom prst="rect">
            <a:avLst/>
          </a:prstGeom>
        </p:spPr>
        <p:txBody>
          <a:bodyPr wrap="square">
            <a:spAutoFit/>
          </a:bodyPr>
          <a:lstStyle/>
          <a:p>
            <a:pPr marL="914400" lvl="0" indent="-395288" algn="justLow" rtl="1">
              <a:lnSpc>
                <a:spcPct val="150000"/>
              </a:lnSpc>
              <a:buFont typeface="Wingdings" pitchFamily="2" charset="2"/>
              <a:buChar char="ü"/>
            </a:pPr>
            <a:r>
              <a:rPr lang="ar-BH" sz="2400" dirty="0" smtClean="0"/>
              <a:t>تشغيل </a:t>
            </a:r>
            <a:r>
              <a:rPr lang="ar-BH" sz="2400" dirty="0"/>
              <a:t>أجهزة الكمبيوتر</a:t>
            </a:r>
            <a:endParaRPr lang="en-US" sz="2400" dirty="0"/>
          </a:p>
          <a:p>
            <a:pPr marL="1257300" indent="-342900" algn="justLow" rtl="1">
              <a:lnSpc>
                <a:spcPct val="150000"/>
              </a:lnSpc>
              <a:buFont typeface="Wingdings" pitchFamily="2" charset="2"/>
              <a:buChar char="Ø"/>
            </a:pPr>
            <a:r>
              <a:rPr lang="ar-BH" sz="2400" dirty="0"/>
              <a:t>افتح متصفح </a:t>
            </a:r>
            <a:r>
              <a:rPr lang="ar-BH" sz="2400" dirty="0" smtClean="0"/>
              <a:t>ال</a:t>
            </a:r>
            <a:r>
              <a:rPr lang="ar-EG" sz="2400" dirty="0" smtClean="0"/>
              <a:t>إ</a:t>
            </a:r>
            <a:r>
              <a:rPr lang="ar-BH" sz="2400" dirty="0" err="1" smtClean="0"/>
              <a:t>نترنت</a:t>
            </a:r>
            <a:endParaRPr lang="en-US" sz="2400" dirty="0"/>
          </a:p>
          <a:p>
            <a:pPr marL="1257300" indent="-342900" algn="justLow" rtl="1">
              <a:lnSpc>
                <a:spcPct val="150000"/>
              </a:lnSpc>
              <a:buFont typeface="Wingdings" pitchFamily="2" charset="2"/>
              <a:buChar char="Ø"/>
            </a:pPr>
            <a:r>
              <a:rPr lang="ar-BH" sz="2400" dirty="0"/>
              <a:t>اكتب </a:t>
            </a:r>
            <a:r>
              <a:rPr lang="en-US" sz="2400" dirty="0">
                <a:hlinkClick r:id="rId10"/>
              </a:rPr>
              <a:t>http://assessmentmaster.com.au/admin</a:t>
            </a:r>
            <a:r>
              <a:rPr lang="ar-BH" sz="2400" dirty="0"/>
              <a:t> فى شريط العناوين </a:t>
            </a:r>
            <a:endParaRPr lang="en-US" sz="2400" dirty="0"/>
          </a:p>
          <a:p>
            <a:pPr marL="1257300" indent="-342900" algn="justLow" rtl="1">
              <a:lnSpc>
                <a:spcPct val="150000"/>
              </a:lnSpc>
              <a:buFont typeface="Wingdings" pitchFamily="2" charset="2"/>
              <a:buChar char="Ø"/>
            </a:pPr>
            <a:r>
              <a:rPr lang="ar-BH" sz="2400" dirty="0"/>
              <a:t>اضغط دخول </a:t>
            </a:r>
            <a:r>
              <a:rPr lang="en-US" sz="2400" dirty="0"/>
              <a:t>Enter</a:t>
            </a:r>
          </a:p>
          <a:p>
            <a:pPr marL="1257300" indent="-342900" algn="justLow" rtl="1">
              <a:lnSpc>
                <a:spcPct val="150000"/>
              </a:lnSpc>
              <a:buFont typeface="Wingdings" pitchFamily="2" charset="2"/>
              <a:buChar char="Ø"/>
            </a:pPr>
            <a:r>
              <a:rPr lang="ar-BH" sz="2400" dirty="0"/>
              <a:t>اكتب عنوان البريد </a:t>
            </a:r>
            <a:r>
              <a:rPr lang="ar-BH" sz="2400" dirty="0" smtClean="0"/>
              <a:t>ال</a:t>
            </a:r>
            <a:r>
              <a:rPr lang="ar-EG" sz="2400" dirty="0" smtClean="0"/>
              <a:t>إ</a:t>
            </a:r>
            <a:r>
              <a:rPr lang="ar-BH" sz="2400" dirty="0" err="1" smtClean="0"/>
              <a:t>لكترونى</a:t>
            </a:r>
            <a:r>
              <a:rPr lang="ar-BH" sz="2400" dirty="0" smtClean="0"/>
              <a:t> </a:t>
            </a:r>
            <a:r>
              <a:rPr lang="ar-BH" sz="2400" dirty="0"/>
              <a:t>فى خانة "اسم المستخدم </a:t>
            </a:r>
            <a:r>
              <a:rPr lang="en-US" sz="2400" dirty="0"/>
              <a:t>Username</a:t>
            </a:r>
            <a:r>
              <a:rPr lang="ar-BH" sz="2400" dirty="0"/>
              <a:t>" ثم اضغط على </a:t>
            </a:r>
            <a:r>
              <a:rPr lang="en-US" sz="2400" dirty="0"/>
              <a:t>Tab</a:t>
            </a:r>
          </a:p>
          <a:p>
            <a:pPr marL="1257300" indent="-342900" algn="justLow" rtl="1">
              <a:lnSpc>
                <a:spcPct val="150000"/>
              </a:lnSpc>
              <a:buFont typeface="Wingdings" pitchFamily="2" charset="2"/>
              <a:buChar char="Ø"/>
            </a:pPr>
            <a:r>
              <a:rPr lang="ar-BH" sz="2400" dirty="0"/>
              <a:t>ادخل كلمة السر فى خانة "كلمة السر </a:t>
            </a:r>
            <a:r>
              <a:rPr lang="en-US" sz="2400" dirty="0"/>
              <a:t>Password</a:t>
            </a:r>
            <a:r>
              <a:rPr lang="ar-BH" sz="2400" dirty="0"/>
              <a:t>" ثم اختر دخول </a:t>
            </a:r>
            <a:r>
              <a:rPr lang="en-US" sz="2400" dirty="0"/>
              <a:t>Login</a:t>
            </a:r>
            <a:r>
              <a:rPr lang="ar-BH" sz="2400" dirty="0"/>
              <a:t>.</a:t>
            </a:r>
            <a:endParaRPr lang="en-US" sz="2400" dirty="0"/>
          </a:p>
        </p:txBody>
      </p:sp>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
        <p:nvSpPr>
          <p:cNvPr id="23" name="Rectangle 22"/>
          <p:cNvSpPr/>
          <p:nvPr/>
        </p:nvSpPr>
        <p:spPr>
          <a:xfrm>
            <a:off x="0" y="1340768"/>
            <a:ext cx="9144000" cy="586699"/>
          </a:xfrm>
          <a:prstGeom prst="rect">
            <a:avLst/>
          </a:prstGeom>
          <a:solidFill>
            <a:schemeClr val="accent5">
              <a:lumMod val="20000"/>
              <a:lumOff val="80000"/>
              <a:alpha val="74000"/>
            </a:schemeClr>
          </a:solidFill>
        </p:spPr>
        <p:txBody>
          <a:bodyPr wrap="square">
            <a:spAutoFit/>
          </a:bodyPr>
          <a:lstStyle/>
          <a:p>
            <a:pPr marL="4763" lvl="1" algn="r" rtl="1">
              <a:lnSpc>
                <a:spcPct val="150000"/>
              </a:lnSpc>
            </a:pPr>
            <a:r>
              <a:rPr lang="ar-BH" sz="2400" b="1" dirty="0" smtClean="0"/>
              <a:t>إعداد </a:t>
            </a:r>
            <a:r>
              <a:rPr lang="ar-BH" sz="2400" b="1" dirty="0"/>
              <a:t>الكمبيوتر الخاص بفريق إدارة الاختبارات</a:t>
            </a:r>
            <a:endParaRPr lang="en-US" sz="2400" b="1" dirty="0"/>
          </a:p>
        </p:txBody>
      </p:sp>
    </p:spTree>
    <p:extLst>
      <p:ext uri="{BB962C8B-B14F-4D97-AF65-F5344CB8AC3E}">
        <p14:creationId xmlns:p14="http://schemas.microsoft.com/office/powerpoint/2010/main" val="2024254793"/>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13</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16217" y="1412776"/>
            <a:ext cx="8199189" cy="954107"/>
          </a:xfrm>
          <a:prstGeom prst="rect">
            <a:avLst/>
          </a:prstGeom>
        </p:spPr>
        <p:txBody>
          <a:bodyPr wrap="square">
            <a:spAutoFit/>
          </a:bodyPr>
          <a:lstStyle/>
          <a:p>
            <a:pPr marL="914400" indent="-395288" algn="justLow" rtl="1">
              <a:buFont typeface="Wingdings" pitchFamily="2" charset="2"/>
              <a:buChar char="ü"/>
            </a:pPr>
            <a:r>
              <a:rPr lang="ar-BH" sz="2800" dirty="0"/>
              <a:t>عند الانتهاء مما سبق ستشاهد الشاشة التالية على الكمبيوتر الخاص بفريق إدارة الاختبارات</a:t>
            </a:r>
            <a:endParaRPr lang="en-US" sz="2800" dirty="0"/>
          </a:p>
        </p:txBody>
      </p:sp>
      <p:pic>
        <p:nvPicPr>
          <p:cNvPr id="23" name="Picture 22"/>
          <p:cNvPicPr/>
          <p:nvPr/>
        </p:nvPicPr>
        <p:blipFill>
          <a:blip r:embed="rId10" cstate="print"/>
          <a:srcRect t="10690" b="4848"/>
          <a:stretch>
            <a:fillRect/>
          </a:stretch>
        </p:blipFill>
        <p:spPr bwMode="auto">
          <a:xfrm>
            <a:off x="477267" y="2492896"/>
            <a:ext cx="5606901" cy="35283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Tree>
    <p:extLst>
      <p:ext uri="{BB962C8B-B14F-4D97-AF65-F5344CB8AC3E}">
        <p14:creationId xmlns:p14="http://schemas.microsoft.com/office/powerpoint/2010/main" val="29775263"/>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14</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r" rtl="1"/>
            <a:r>
              <a:rPr lang="ar-BH" sz="2400" b="1" dirty="0" smtClean="0"/>
              <a:t>ملحوظـة هـامة:</a:t>
            </a:r>
            <a:endParaRPr lang="en-US" sz="2400" dirty="0"/>
          </a:p>
        </p:txBody>
      </p:sp>
      <p:sp>
        <p:nvSpPr>
          <p:cNvPr id="2" name="Rectangle 1"/>
          <p:cNvSpPr/>
          <p:nvPr/>
        </p:nvSpPr>
        <p:spPr>
          <a:xfrm>
            <a:off x="616217" y="2150854"/>
            <a:ext cx="8199189" cy="3254417"/>
          </a:xfrm>
          <a:prstGeom prst="rect">
            <a:avLst/>
          </a:prstGeom>
        </p:spPr>
        <p:txBody>
          <a:bodyPr wrap="square">
            <a:spAutoFit/>
          </a:bodyPr>
          <a:lstStyle/>
          <a:p>
            <a:pPr marL="914400" indent="-395288" algn="justLow" rtl="1">
              <a:lnSpc>
                <a:spcPct val="150000"/>
              </a:lnSpc>
              <a:buFont typeface="Wingdings" pitchFamily="2" charset="2"/>
              <a:buChar char="ü"/>
            </a:pPr>
            <a:r>
              <a:rPr lang="ar-BH" sz="2800" dirty="0" smtClean="0"/>
              <a:t>إذا </a:t>
            </a:r>
            <a:r>
              <a:rPr lang="ar-BH" sz="2800" dirty="0"/>
              <a:t>لم يتم مشاهدة الشاشات السابقة يجب اتباع الآتى:</a:t>
            </a:r>
            <a:endParaRPr lang="en-US" sz="2800" dirty="0"/>
          </a:p>
          <a:p>
            <a:pPr marL="1257300" indent="-342900" algn="justLow" rtl="1">
              <a:lnSpc>
                <a:spcPct val="150000"/>
              </a:lnSpc>
              <a:buFont typeface="Wingdings" pitchFamily="2" charset="2"/>
              <a:buChar char="Ø"/>
            </a:pPr>
            <a:r>
              <a:rPr lang="ar-BH" sz="2800" dirty="0"/>
              <a:t>التأكد من أن الكمبيوتر متصل </a:t>
            </a:r>
            <a:r>
              <a:rPr lang="ar-BH" sz="2800" dirty="0" smtClean="0"/>
              <a:t>بال</a:t>
            </a:r>
            <a:r>
              <a:rPr lang="ar-EG" sz="2800" dirty="0" smtClean="0"/>
              <a:t>إ</a:t>
            </a:r>
            <a:r>
              <a:rPr lang="ar-BH" sz="2800" dirty="0" err="1" smtClean="0"/>
              <a:t>نترنت</a:t>
            </a:r>
            <a:endParaRPr lang="en-US" sz="2800" dirty="0"/>
          </a:p>
          <a:p>
            <a:pPr marL="1257300" indent="-342900" algn="justLow" rtl="1">
              <a:lnSpc>
                <a:spcPct val="150000"/>
              </a:lnSpc>
              <a:buFont typeface="Wingdings" pitchFamily="2" charset="2"/>
              <a:buChar char="Ø"/>
            </a:pPr>
            <a:r>
              <a:rPr lang="ar-BH" sz="2800" dirty="0"/>
              <a:t>إعادة تحديث الصفحة</a:t>
            </a:r>
            <a:endParaRPr lang="en-US" sz="2800" dirty="0"/>
          </a:p>
          <a:p>
            <a:pPr marL="1257300" indent="-342900" algn="justLow" rtl="1">
              <a:lnSpc>
                <a:spcPct val="150000"/>
              </a:lnSpc>
              <a:buFont typeface="Wingdings" pitchFamily="2" charset="2"/>
              <a:buChar char="Ø"/>
            </a:pPr>
            <a:r>
              <a:rPr lang="ar-BH" sz="2800" dirty="0"/>
              <a:t>الاتصال بمسئول الدعم الفنى للمؤسسة، فى حالة استمرار المشكلة</a:t>
            </a:r>
            <a:endParaRPr lang="en-US" sz="2800" dirty="0"/>
          </a:p>
        </p:txBody>
      </p:sp>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Tree>
    <p:extLst>
      <p:ext uri="{BB962C8B-B14F-4D97-AF65-F5344CB8AC3E}">
        <p14:creationId xmlns:p14="http://schemas.microsoft.com/office/powerpoint/2010/main" val="3097497273"/>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a:blip r:embed="rId2" cstate="print"/>
          <a:srcRect t="10634" b="4939"/>
          <a:stretch>
            <a:fillRect/>
          </a:stretch>
        </p:blipFill>
        <p:spPr bwMode="auto">
          <a:xfrm>
            <a:off x="1157211" y="3717032"/>
            <a:ext cx="6367117" cy="2433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15</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9"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10"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06756" y="1949453"/>
            <a:ext cx="8199189" cy="1569660"/>
          </a:xfrm>
          <a:prstGeom prst="rect">
            <a:avLst/>
          </a:prstGeom>
        </p:spPr>
        <p:txBody>
          <a:bodyPr wrap="square">
            <a:spAutoFit/>
          </a:bodyPr>
          <a:lstStyle/>
          <a:p>
            <a:pPr marL="914400" indent="-395288" algn="justLow" rtl="1">
              <a:buFont typeface="Wingdings" pitchFamily="2" charset="2"/>
              <a:buChar char="ü"/>
            </a:pPr>
            <a:r>
              <a:rPr lang="ar-BH" sz="2400" dirty="0" smtClean="0"/>
              <a:t>يمكن </a:t>
            </a:r>
            <a:r>
              <a:rPr lang="ar-BH" sz="2400" dirty="0"/>
              <a:t>للطالب فقط الوصول إلى الاختبار عند فتح الاختبار كما يلى:</a:t>
            </a:r>
            <a:endParaRPr lang="en-US" sz="2400" dirty="0"/>
          </a:p>
          <a:p>
            <a:pPr marL="1257300" lvl="0" indent="-342900" algn="justLow" rtl="1">
              <a:buFont typeface="Wingdings" pitchFamily="2" charset="2"/>
              <a:buChar char="Ø"/>
            </a:pPr>
            <a:r>
              <a:rPr lang="ar-BH" sz="2400" dirty="0"/>
              <a:t>اختار اسم جامعتك</a:t>
            </a:r>
            <a:endParaRPr lang="en-US" sz="2400" dirty="0"/>
          </a:p>
          <a:p>
            <a:pPr marL="1257300" lvl="0" indent="-342900" algn="justLow" rtl="1">
              <a:buFont typeface="Wingdings" pitchFamily="2" charset="2"/>
              <a:buChar char="Ø"/>
            </a:pPr>
            <a:r>
              <a:rPr lang="ar-BH" sz="2400" dirty="0"/>
              <a:t>انقر فوق تفاصيل </a:t>
            </a:r>
            <a:r>
              <a:rPr lang="en-US" sz="2400" dirty="0"/>
              <a:t>Details Tab</a:t>
            </a:r>
          </a:p>
          <a:p>
            <a:pPr marL="1257300" lvl="0" indent="-342900" algn="justLow" rtl="1">
              <a:buFont typeface="Wingdings" pitchFamily="2" charset="2"/>
              <a:buChar char="Ø"/>
            </a:pPr>
            <a:r>
              <a:rPr lang="ar-BH" sz="2400" dirty="0"/>
              <a:t>اختار فتح جلسة الاختبار </a:t>
            </a:r>
            <a:r>
              <a:rPr lang="en-US" sz="2400" dirty="0"/>
              <a:t>Open </a:t>
            </a:r>
            <a:r>
              <a:rPr lang="en-US" sz="2400" dirty="0" smtClean="0"/>
              <a:t>session</a:t>
            </a:r>
            <a:endParaRPr lang="en-US" sz="2400" dirty="0"/>
          </a:p>
        </p:txBody>
      </p:sp>
      <p:sp>
        <p:nvSpPr>
          <p:cNvPr id="23" name="Line Callout 2 (Border and Accent Bar) 22"/>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
        <p:nvSpPr>
          <p:cNvPr id="24" name="Rectangle 2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r" rtl="1"/>
            <a:r>
              <a:rPr lang="ar-BH" sz="2400" b="1" dirty="0" smtClean="0"/>
              <a:t>افتتاح </a:t>
            </a:r>
            <a:r>
              <a:rPr lang="ar-BH" sz="2400" b="1" dirty="0"/>
              <a:t>جلسة الاختبار</a:t>
            </a:r>
            <a:endParaRPr lang="en-US" sz="2400" b="1" dirty="0"/>
          </a:p>
        </p:txBody>
      </p:sp>
    </p:spTree>
    <p:extLst>
      <p:ext uri="{BB962C8B-B14F-4D97-AF65-F5344CB8AC3E}">
        <p14:creationId xmlns:p14="http://schemas.microsoft.com/office/powerpoint/2010/main" val="19478851"/>
      </p:ext>
    </p:extLst>
  </p:cSld>
  <p:clrMapOvr>
    <a:masterClrMapping/>
  </p:clrMapOvr>
  <p:transition spd="slow">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16</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pic>
        <p:nvPicPr>
          <p:cNvPr id="23" name="Picture 22"/>
          <p:cNvPicPr/>
          <p:nvPr/>
        </p:nvPicPr>
        <p:blipFill>
          <a:blip r:embed="rId10" cstate="print"/>
          <a:srcRect t="10489" b="4678"/>
          <a:stretch>
            <a:fillRect/>
          </a:stretch>
        </p:blipFill>
        <p:spPr bwMode="auto">
          <a:xfrm>
            <a:off x="1189231" y="2276872"/>
            <a:ext cx="7044848" cy="3552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13865"/>
              <a:gd name="adj6" fmla="val -37957"/>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solidFill>
                  <a:schemeClr val="tx1"/>
                </a:solidFill>
              </a:rPr>
              <a:t>الإعداد للاختبار</a:t>
            </a:r>
            <a:r>
              <a:rPr lang="ar-EG" sz="2800" b="1" dirty="0">
                <a:solidFill>
                  <a:schemeClr val="tx1"/>
                </a:solidFill>
              </a:rPr>
              <a:t> </a:t>
            </a:r>
          </a:p>
          <a:p>
            <a:pPr lvl="0" algn="ctr"/>
            <a:r>
              <a:rPr lang="ar-EG" sz="2800" b="1" dirty="0">
                <a:solidFill>
                  <a:schemeClr val="tx1"/>
                </a:solidFill>
              </a:rPr>
              <a:t>(قبل الاختبار بساعة)</a:t>
            </a:r>
          </a:p>
        </p:txBody>
      </p:sp>
      <p:sp>
        <p:nvSpPr>
          <p:cNvPr id="5" name="Oval 4"/>
          <p:cNvSpPr/>
          <p:nvPr/>
        </p:nvSpPr>
        <p:spPr>
          <a:xfrm>
            <a:off x="3131840" y="2636912"/>
            <a:ext cx="648072"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marL="0" lvl="1" algn="r" rtl="1"/>
            <a:r>
              <a:rPr lang="ar-BH" sz="2400" b="1" dirty="0" smtClean="0"/>
              <a:t>عرض </a:t>
            </a:r>
            <a:r>
              <a:rPr lang="ar-BH" sz="2400" b="1" dirty="0"/>
              <a:t>معلومات الطالب بالنقر على علامة المتعلمين </a:t>
            </a:r>
            <a:r>
              <a:rPr lang="en-US" sz="2400" b="1" dirty="0"/>
              <a:t>Learners Tab</a:t>
            </a:r>
          </a:p>
        </p:txBody>
      </p:sp>
    </p:spTree>
    <p:extLst>
      <p:ext uri="{BB962C8B-B14F-4D97-AF65-F5344CB8AC3E}">
        <p14:creationId xmlns:p14="http://schemas.microsoft.com/office/powerpoint/2010/main" val="3430127342"/>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17</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16217" y="1949931"/>
            <a:ext cx="8199189" cy="830997"/>
          </a:xfrm>
          <a:prstGeom prst="rect">
            <a:avLst/>
          </a:prstGeom>
        </p:spPr>
        <p:txBody>
          <a:bodyPr wrap="square">
            <a:spAutoFit/>
          </a:bodyPr>
          <a:lstStyle/>
          <a:p>
            <a:pPr marL="971550" lvl="0" indent="-452438" algn="justLow" rtl="1">
              <a:buFont typeface="Wingdings" pitchFamily="2" charset="2"/>
              <a:buChar char="ü"/>
            </a:pPr>
            <a:r>
              <a:rPr lang="ar-BH" sz="2400" dirty="0" smtClean="0"/>
              <a:t>عندما </a:t>
            </a:r>
            <a:r>
              <a:rPr lang="ar-BH" sz="2400" dirty="0"/>
              <a:t>يتم تسجيل الدخول للنظام بواسطة الطلاب، سيتم العمل من خلال ثلاث نوافذ، ويجب كتابة إجابة فى الموقع المشار إليه</a:t>
            </a:r>
            <a:r>
              <a:rPr lang="ar-BH" sz="2400" dirty="0" smtClean="0"/>
              <a:t>.</a:t>
            </a:r>
            <a:endParaRPr lang="en-US" sz="2400" dirty="0"/>
          </a:p>
        </p:txBody>
      </p:sp>
      <p:pic>
        <p:nvPicPr>
          <p:cNvPr id="22" name="Picture 21"/>
          <p:cNvPicPr/>
          <p:nvPr/>
        </p:nvPicPr>
        <p:blipFill>
          <a:blip r:embed="rId10" cstate="print"/>
          <a:srcRect l="10349" t="15977" r="10504" b="10150"/>
          <a:stretch>
            <a:fillRect/>
          </a:stretch>
        </p:blipFill>
        <p:spPr bwMode="auto">
          <a:xfrm>
            <a:off x="6012160" y="3252500"/>
            <a:ext cx="2374900" cy="177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p:cNvPicPr/>
          <p:nvPr/>
        </p:nvPicPr>
        <p:blipFill>
          <a:blip r:embed="rId11" cstate="print"/>
          <a:srcRect l="10498" t="15601" r="10684" b="9962"/>
          <a:stretch>
            <a:fillRect/>
          </a:stretch>
        </p:blipFill>
        <p:spPr bwMode="auto">
          <a:xfrm>
            <a:off x="3328708" y="3265432"/>
            <a:ext cx="2374900" cy="179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3"/>
          <p:cNvPicPr/>
          <p:nvPr/>
        </p:nvPicPr>
        <p:blipFill>
          <a:blip r:embed="rId12" cstate="print"/>
          <a:srcRect l="10349" t="15601" r="10504" b="10150"/>
          <a:stretch>
            <a:fillRect/>
          </a:stretch>
        </p:blipFill>
        <p:spPr bwMode="auto">
          <a:xfrm>
            <a:off x="694508" y="3251489"/>
            <a:ext cx="2400300" cy="180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500495" y="5195705"/>
            <a:ext cx="2031325" cy="646331"/>
          </a:xfrm>
          <a:prstGeom prst="rect">
            <a:avLst/>
          </a:prstGeom>
        </p:spPr>
        <p:txBody>
          <a:bodyPr wrap="none">
            <a:spAutoFit/>
          </a:bodyPr>
          <a:lstStyle/>
          <a:p>
            <a:r>
              <a:rPr lang="en-AU" dirty="0"/>
              <a:t>Practice question </a:t>
            </a:r>
            <a:r>
              <a:rPr lang="en-AU" dirty="0" smtClean="0"/>
              <a:t>1</a:t>
            </a:r>
            <a:endParaRPr lang="ar-EG" dirty="0" smtClean="0"/>
          </a:p>
          <a:p>
            <a:pPr rtl="1"/>
            <a:r>
              <a:rPr lang="ar-EG" dirty="0" smtClean="0"/>
              <a:t>السؤال التدريبي الأول </a:t>
            </a:r>
            <a:endParaRPr lang="en-US" dirty="0"/>
          </a:p>
        </p:txBody>
      </p:sp>
      <p:sp>
        <p:nvSpPr>
          <p:cNvPr id="6" name="Rectangle 5"/>
          <p:cNvSpPr/>
          <p:nvPr/>
        </p:nvSpPr>
        <p:spPr>
          <a:xfrm>
            <a:off x="908298" y="5195705"/>
            <a:ext cx="1972720" cy="646331"/>
          </a:xfrm>
          <a:prstGeom prst="rect">
            <a:avLst/>
          </a:prstGeom>
        </p:spPr>
        <p:txBody>
          <a:bodyPr wrap="none">
            <a:spAutoFit/>
          </a:bodyPr>
          <a:lstStyle/>
          <a:p>
            <a:r>
              <a:rPr lang="en-AU" dirty="0"/>
              <a:t>Practice question </a:t>
            </a:r>
            <a:r>
              <a:rPr lang="en-AU" dirty="0" smtClean="0"/>
              <a:t>2</a:t>
            </a:r>
            <a:endParaRPr lang="ar-EG" dirty="0" smtClean="0"/>
          </a:p>
          <a:p>
            <a:r>
              <a:rPr lang="ar-EG" dirty="0"/>
              <a:t>السؤال التدريبي </a:t>
            </a:r>
            <a:r>
              <a:rPr lang="ar-EG" dirty="0" smtClean="0"/>
              <a:t>الثاني</a:t>
            </a:r>
            <a:endParaRPr lang="en-US" dirty="0"/>
          </a:p>
        </p:txBody>
      </p:sp>
      <p:sp>
        <p:nvSpPr>
          <p:cNvPr id="25" name="Line Callout 2 (Border and Accent Bar) 24"/>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smtClean="0"/>
              <a:t>إدارة </a:t>
            </a:r>
            <a:r>
              <a:rPr lang="ar-BH" sz="2800" b="1" dirty="0"/>
              <a:t>جلسات </a:t>
            </a:r>
            <a:r>
              <a:rPr lang="ar-BH" sz="2800" b="1" dirty="0" smtClean="0"/>
              <a:t>الاختبار</a:t>
            </a:r>
            <a:endParaRPr lang="ar-EG" sz="2800" b="1" dirty="0" smtClean="0"/>
          </a:p>
          <a:p>
            <a:pPr lvl="0" algn="ctr"/>
            <a:r>
              <a:rPr lang="ar-EG" sz="2800" b="1" dirty="0" smtClean="0"/>
              <a:t> (أثناء الاختبار)</a:t>
            </a:r>
            <a:endParaRPr lang="ar-EG" sz="2800" b="1" dirty="0">
              <a:solidFill>
                <a:schemeClr val="tx1"/>
              </a:solidFill>
            </a:endParaRPr>
          </a:p>
        </p:txBody>
      </p:sp>
      <p:sp>
        <p:nvSpPr>
          <p:cNvPr id="36" name="Rectangle 35"/>
          <p:cNvSpPr/>
          <p:nvPr/>
        </p:nvSpPr>
        <p:spPr>
          <a:xfrm>
            <a:off x="6217118" y="5196716"/>
            <a:ext cx="1982338" cy="646331"/>
          </a:xfrm>
          <a:prstGeom prst="rect">
            <a:avLst/>
          </a:prstGeom>
        </p:spPr>
        <p:txBody>
          <a:bodyPr wrap="none">
            <a:spAutoFit/>
          </a:bodyPr>
          <a:lstStyle/>
          <a:p>
            <a:r>
              <a:rPr lang="en-US" dirty="0" smtClean="0"/>
              <a:t>Test Confidentiality</a:t>
            </a:r>
            <a:endParaRPr lang="ar-EG" dirty="0" smtClean="0"/>
          </a:p>
          <a:p>
            <a:pPr algn="ctr"/>
            <a:r>
              <a:rPr lang="ar-EG" dirty="0" smtClean="0"/>
              <a:t>اتفاق السرية للاختبار</a:t>
            </a:r>
            <a:endParaRPr lang="en-US" dirty="0"/>
          </a:p>
        </p:txBody>
      </p:sp>
      <p:sp>
        <p:nvSpPr>
          <p:cNvPr id="37" name="Rectangle 36"/>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marL="271463" algn="justLow" rtl="1"/>
            <a:r>
              <a:rPr lang="ar-BH" sz="2400" b="1" dirty="0" smtClean="0"/>
              <a:t>إدخال </a:t>
            </a:r>
            <a:r>
              <a:rPr lang="ar-BH" sz="2400" b="1" dirty="0"/>
              <a:t>الط</a:t>
            </a:r>
            <a:r>
              <a:rPr lang="ar-EG" sz="2400" b="1" dirty="0"/>
              <a:t>لا</a:t>
            </a:r>
            <a:r>
              <a:rPr lang="ar-BH" sz="2400" b="1" dirty="0"/>
              <a:t>ب </a:t>
            </a:r>
            <a:r>
              <a:rPr lang="ar-EG" sz="2400" b="1" dirty="0"/>
              <a:t>ل</a:t>
            </a:r>
            <a:r>
              <a:rPr lang="ar-BH" sz="2400" b="1" dirty="0"/>
              <a:t>لاختبار</a:t>
            </a:r>
            <a:endParaRPr lang="ar-EG" sz="2400" b="1" dirty="0"/>
          </a:p>
        </p:txBody>
      </p:sp>
    </p:spTree>
    <p:extLst>
      <p:ext uri="{BB962C8B-B14F-4D97-AF65-F5344CB8AC3E}">
        <p14:creationId xmlns:p14="http://schemas.microsoft.com/office/powerpoint/2010/main" val="3915363845"/>
      </p:ext>
    </p:extLst>
  </p:cSld>
  <p:clrMapOvr>
    <a:masterClrMapping/>
  </p:clrMapOvr>
  <p:transition spd="slow">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2" cstate="print"/>
          <a:srcRect l="10498" t="15788" r="10983" b="9773"/>
          <a:stretch>
            <a:fillRect/>
          </a:stretch>
        </p:blipFill>
        <p:spPr bwMode="auto">
          <a:xfrm>
            <a:off x="1038406" y="2348880"/>
            <a:ext cx="5112568" cy="3312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18</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9"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10"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16217" y="1805915"/>
            <a:ext cx="8199189" cy="830997"/>
          </a:xfrm>
          <a:prstGeom prst="rect">
            <a:avLst/>
          </a:prstGeom>
        </p:spPr>
        <p:txBody>
          <a:bodyPr wrap="square">
            <a:spAutoFit/>
          </a:bodyPr>
          <a:lstStyle/>
          <a:p>
            <a:pPr marL="971550" indent="-452438" algn="justLow" rtl="1">
              <a:buFont typeface="Wingdings" pitchFamily="2" charset="2"/>
              <a:buChar char="ü"/>
            </a:pPr>
            <a:r>
              <a:rPr lang="ar-BH" sz="2400" dirty="0" smtClean="0"/>
              <a:t>عندما </a:t>
            </a:r>
            <a:r>
              <a:rPr lang="ar-BH" sz="2400" dirty="0"/>
              <a:t>ينتهى الطلاب من اتفاق السرية والسؤالين التجريبيين ستظهر الشاشة التالية</a:t>
            </a:r>
            <a:r>
              <a:rPr lang="ar-BH" sz="2400" dirty="0" smtClean="0"/>
              <a:t>:</a:t>
            </a:r>
            <a:endParaRPr lang="en-US" sz="2400" dirty="0"/>
          </a:p>
        </p:txBody>
      </p:sp>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t>إدارة جلسات الاختبار</a:t>
            </a:r>
            <a:endParaRPr lang="ar-EG" sz="2800" b="1" dirty="0"/>
          </a:p>
          <a:p>
            <a:pPr lvl="0" algn="ctr"/>
            <a:r>
              <a:rPr lang="ar-EG" sz="2800" b="1" dirty="0"/>
              <a:t> (أثناء الاختبار)</a:t>
            </a:r>
            <a:endParaRPr lang="ar-EG" sz="2800" b="1" dirty="0">
              <a:solidFill>
                <a:schemeClr val="tx1"/>
              </a:solidFill>
            </a:endParaRPr>
          </a:p>
        </p:txBody>
      </p:sp>
      <p:sp>
        <p:nvSpPr>
          <p:cNvPr id="23" name="Rectangle 22"/>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marL="271463" algn="justLow" rtl="1"/>
            <a:r>
              <a:rPr lang="ar-BH" sz="2400" b="1" dirty="0" smtClean="0"/>
              <a:t>إدخال </a:t>
            </a:r>
            <a:r>
              <a:rPr lang="ar-BH" sz="2400" b="1" dirty="0"/>
              <a:t>الط</a:t>
            </a:r>
            <a:r>
              <a:rPr lang="ar-EG" sz="2400" b="1" dirty="0"/>
              <a:t>لا</a:t>
            </a:r>
            <a:r>
              <a:rPr lang="ar-BH" sz="2400" b="1" dirty="0"/>
              <a:t>ب </a:t>
            </a:r>
            <a:r>
              <a:rPr lang="ar-EG" sz="2400" b="1" dirty="0"/>
              <a:t>ل</a:t>
            </a:r>
            <a:r>
              <a:rPr lang="ar-BH" sz="2400" b="1" dirty="0" smtClean="0"/>
              <a:t>لاختبار</a:t>
            </a:r>
            <a:r>
              <a:rPr lang="ar-EG" sz="2400" b="1" dirty="0" smtClean="0"/>
              <a:t> (تابع</a:t>
            </a:r>
            <a:r>
              <a:rPr lang="ar-EG" sz="2400" b="1" dirty="0"/>
              <a:t>)</a:t>
            </a:r>
          </a:p>
        </p:txBody>
      </p:sp>
      <p:sp>
        <p:nvSpPr>
          <p:cNvPr id="24" name="Rectangle 23"/>
          <p:cNvSpPr/>
          <p:nvPr/>
        </p:nvSpPr>
        <p:spPr>
          <a:xfrm>
            <a:off x="693291" y="5775647"/>
            <a:ext cx="8199189" cy="461665"/>
          </a:xfrm>
          <a:prstGeom prst="rect">
            <a:avLst/>
          </a:prstGeom>
        </p:spPr>
        <p:txBody>
          <a:bodyPr wrap="square">
            <a:spAutoFit/>
          </a:bodyPr>
          <a:lstStyle/>
          <a:p>
            <a:pPr marL="971550" indent="-452438" algn="justLow" rtl="1">
              <a:buFont typeface="Wingdings" pitchFamily="2" charset="2"/>
              <a:buChar char="ü"/>
            </a:pPr>
            <a:r>
              <a:rPr lang="ar-EG" sz="2400" dirty="0" smtClean="0"/>
              <a:t>انتظر حتى تظهر هذه الشاشة لجميع الطلاب.</a:t>
            </a:r>
            <a:endParaRPr lang="en-US" sz="2400" dirty="0"/>
          </a:p>
        </p:txBody>
      </p:sp>
    </p:spTree>
    <p:extLst>
      <p:ext uri="{BB962C8B-B14F-4D97-AF65-F5344CB8AC3E}">
        <p14:creationId xmlns:p14="http://schemas.microsoft.com/office/powerpoint/2010/main" val="1776499899"/>
      </p:ext>
    </p:extLst>
  </p:cSld>
  <p:clrMapOvr>
    <a:masterClrMapping/>
  </p:clrMapOvr>
  <p:transition spd="slow">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19</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606756" y="1804602"/>
            <a:ext cx="8199189" cy="1200329"/>
          </a:xfrm>
          <a:prstGeom prst="rect">
            <a:avLst/>
          </a:prstGeom>
        </p:spPr>
        <p:txBody>
          <a:bodyPr wrap="square">
            <a:spAutoFit/>
          </a:bodyPr>
          <a:lstStyle/>
          <a:p>
            <a:pPr marL="1144588" lvl="0" indent="-342900" algn="justLow" rtl="1">
              <a:buFont typeface="Courier New" pitchFamily="49" charset="0"/>
              <a:buChar char="o"/>
            </a:pPr>
            <a:r>
              <a:rPr lang="ar-BH" sz="2400" dirty="0" smtClean="0"/>
              <a:t>وإذا </a:t>
            </a:r>
            <a:r>
              <a:rPr lang="ar-BH" sz="2400" dirty="0"/>
              <a:t>لم يكن لدى الطلاب أية أسئلة، الرجاء </a:t>
            </a:r>
            <a:r>
              <a:rPr lang="ar-EG" sz="2400" dirty="0" smtClean="0"/>
              <a:t>من مدير الاختبار </a:t>
            </a:r>
            <a:r>
              <a:rPr lang="ar-BH" sz="2400" dirty="0" smtClean="0"/>
              <a:t>أن </a:t>
            </a:r>
            <a:r>
              <a:rPr lang="ar-EG" sz="2400" dirty="0" smtClean="0"/>
              <a:t>ي</a:t>
            </a:r>
            <a:r>
              <a:rPr lang="ar-BH" sz="2400" dirty="0" smtClean="0"/>
              <a:t>قول</a:t>
            </a:r>
            <a:r>
              <a:rPr lang="ar-EG" sz="2400" dirty="0" smtClean="0"/>
              <a:t>:</a:t>
            </a:r>
            <a:endParaRPr lang="en-US" sz="2400" dirty="0"/>
          </a:p>
          <a:p>
            <a:pPr marL="1490663" lvl="0" indent="-350838" algn="justLow" rtl="1">
              <a:buFont typeface="Wingdings" pitchFamily="2" charset="2"/>
              <a:buChar char="ü"/>
            </a:pPr>
            <a:r>
              <a:rPr lang="ar-BH" sz="2400" dirty="0"/>
              <a:t>رقم جلسة الاختبار هى 123456، من فضلك أدخل الرقم لبدء الاختبار</a:t>
            </a:r>
            <a:endParaRPr lang="en-US" sz="2400" dirty="0"/>
          </a:p>
        </p:txBody>
      </p:sp>
      <p:pic>
        <p:nvPicPr>
          <p:cNvPr id="22" name="Picture 21"/>
          <p:cNvPicPr/>
          <p:nvPr/>
        </p:nvPicPr>
        <p:blipFill>
          <a:blip r:embed="rId10" cstate="print"/>
          <a:srcRect l="10498" t="15788" r="10983" b="9773"/>
          <a:stretch>
            <a:fillRect/>
          </a:stretch>
        </p:blipFill>
        <p:spPr bwMode="auto">
          <a:xfrm>
            <a:off x="1475656" y="2946464"/>
            <a:ext cx="4589702" cy="2138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477267" y="5215395"/>
            <a:ext cx="8328678" cy="830997"/>
          </a:xfrm>
          <a:prstGeom prst="rect">
            <a:avLst/>
          </a:prstGeom>
        </p:spPr>
        <p:txBody>
          <a:bodyPr wrap="square">
            <a:spAutoFit/>
          </a:bodyPr>
          <a:lstStyle/>
          <a:p>
            <a:pPr marL="1490663" indent="-350838" algn="justLow" rtl="1">
              <a:buFont typeface="Wingdings" pitchFamily="2" charset="2"/>
              <a:buChar char="ü"/>
            </a:pPr>
            <a:r>
              <a:rPr lang="ar-BH" sz="2400" dirty="0"/>
              <a:t>بمجرد بدء الاختبار، يجب غلق باب قاعة الاختبار.</a:t>
            </a:r>
            <a:endParaRPr lang="en-US" sz="2400" dirty="0"/>
          </a:p>
          <a:p>
            <a:pPr marL="1144588" indent="-342900" algn="justLow" rtl="1">
              <a:buFont typeface="Courier New" pitchFamily="49" charset="0"/>
              <a:buChar char="o"/>
            </a:pPr>
            <a:r>
              <a:rPr lang="ar-BH" sz="2400" dirty="0"/>
              <a:t>قد يسمح للطلاب المتأخرين بالدخول، ولا يجب إعطائهم وقتاً بديلاً.</a:t>
            </a:r>
            <a:endParaRPr lang="en-US" sz="2400" dirty="0"/>
          </a:p>
        </p:txBody>
      </p:sp>
      <p:sp>
        <p:nvSpPr>
          <p:cNvPr id="23" name="Line Callout 2 (Border and Accent Bar) 22"/>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BH" sz="2800" b="1" dirty="0"/>
              <a:t>إدارة جلسات الاختبار</a:t>
            </a:r>
            <a:endParaRPr lang="ar-EG" sz="2800" b="1" dirty="0"/>
          </a:p>
          <a:p>
            <a:pPr lvl="0" algn="ctr"/>
            <a:r>
              <a:rPr lang="ar-EG" sz="2800" b="1" dirty="0"/>
              <a:t> (أثناء الاختبار)</a:t>
            </a:r>
            <a:endParaRPr lang="ar-EG" sz="2800" b="1" dirty="0">
              <a:solidFill>
                <a:schemeClr val="tx1"/>
              </a:solidFill>
            </a:endParaRPr>
          </a:p>
        </p:txBody>
      </p:sp>
      <p:sp>
        <p:nvSpPr>
          <p:cNvPr id="24" name="Rectangle 2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marL="271463" algn="justLow" rtl="1"/>
            <a:r>
              <a:rPr lang="ar-BH" sz="2400" b="1" dirty="0" smtClean="0"/>
              <a:t>إدخال </a:t>
            </a:r>
            <a:r>
              <a:rPr lang="ar-BH" sz="2400" b="1" dirty="0"/>
              <a:t>الط</a:t>
            </a:r>
            <a:r>
              <a:rPr lang="ar-EG" sz="2400" b="1" dirty="0"/>
              <a:t>لا</a:t>
            </a:r>
            <a:r>
              <a:rPr lang="ar-BH" sz="2400" b="1" dirty="0"/>
              <a:t>ب </a:t>
            </a:r>
            <a:r>
              <a:rPr lang="ar-EG" sz="2400" b="1" dirty="0"/>
              <a:t>ل</a:t>
            </a:r>
            <a:r>
              <a:rPr lang="ar-BH" sz="2400" b="1" dirty="0"/>
              <a:t>لاختبار</a:t>
            </a:r>
            <a:r>
              <a:rPr lang="ar-EG" sz="2400" b="1" dirty="0"/>
              <a:t> (تابع)</a:t>
            </a:r>
          </a:p>
        </p:txBody>
      </p:sp>
    </p:spTree>
    <p:extLst>
      <p:ext uri="{BB962C8B-B14F-4D97-AF65-F5344CB8AC3E}">
        <p14:creationId xmlns:p14="http://schemas.microsoft.com/office/powerpoint/2010/main" val="3833247367"/>
      </p:ext>
    </p:extLst>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107504" y="1556477"/>
            <a:ext cx="8820473" cy="5171737"/>
          </a:xfrm>
          <a:prstGeom prst="rect">
            <a:avLst/>
          </a:prstGeom>
        </p:spPr>
        <p:txBody>
          <a:bodyPr wrap="square">
            <a:spAutoFit/>
          </a:bodyPr>
          <a:lstStyle/>
          <a:p>
            <a:pPr marL="395288" lvl="0" indent="-395288" algn="justLow" rtl="1">
              <a:lnSpc>
                <a:spcPct val="150000"/>
              </a:lnSpc>
            </a:pPr>
            <a:r>
              <a:rPr lang="ar-EG" sz="3200" dirty="0"/>
              <a:t>1-	ملخص المهام</a:t>
            </a:r>
          </a:p>
          <a:p>
            <a:pPr marL="395288" lvl="0" indent="-395288" algn="justLow" rtl="1">
              <a:lnSpc>
                <a:spcPct val="150000"/>
              </a:lnSpc>
            </a:pPr>
            <a:r>
              <a:rPr lang="ar-EG" sz="3200" dirty="0" smtClean="0"/>
              <a:t>2-</a:t>
            </a:r>
            <a:r>
              <a:rPr lang="en-US" sz="3200" dirty="0" smtClean="0"/>
              <a:t>	</a:t>
            </a:r>
            <a:r>
              <a:rPr lang="ar-EG" sz="3200" dirty="0" err="1"/>
              <a:t>اعدادت</a:t>
            </a:r>
            <a:r>
              <a:rPr lang="ar-EG" sz="3200" dirty="0"/>
              <a:t> قبل </a:t>
            </a:r>
            <a:r>
              <a:rPr lang="ar-EG" sz="3200" dirty="0" smtClean="0"/>
              <a:t>الاختبــارات </a:t>
            </a:r>
            <a:r>
              <a:rPr lang="en-US" sz="3200" dirty="0" smtClean="0"/>
              <a:t>)</a:t>
            </a:r>
            <a:r>
              <a:rPr lang="ar-EG" sz="3200" dirty="0" smtClean="0"/>
              <a:t>بشهرين</a:t>
            </a:r>
            <a:r>
              <a:rPr lang="en-US" sz="3200" dirty="0" smtClean="0"/>
              <a:t>(</a:t>
            </a:r>
            <a:endParaRPr lang="ar-EG" sz="3200" dirty="0"/>
          </a:p>
          <a:p>
            <a:pPr marL="395288" lvl="0" indent="-395288" algn="justLow" rtl="1">
              <a:lnSpc>
                <a:spcPct val="150000"/>
              </a:lnSpc>
            </a:pPr>
            <a:r>
              <a:rPr lang="ar-EG" sz="3200" dirty="0"/>
              <a:t>3-	الإعداد للاختبار </a:t>
            </a:r>
            <a:r>
              <a:rPr lang="ar-EG" sz="3200" dirty="0" smtClean="0"/>
              <a:t>(</a:t>
            </a:r>
            <a:r>
              <a:rPr lang="ar-EG" sz="3200" dirty="0"/>
              <a:t>قبل الاختبار بساعة</a:t>
            </a:r>
            <a:r>
              <a:rPr lang="ar-EG" sz="3200" dirty="0" smtClean="0"/>
              <a:t>)</a:t>
            </a:r>
            <a:endParaRPr lang="en-US" sz="3200" dirty="0" smtClean="0"/>
          </a:p>
          <a:p>
            <a:pPr marL="395288" lvl="0" indent="-395288" algn="justLow" rtl="1">
              <a:lnSpc>
                <a:spcPct val="150000"/>
              </a:lnSpc>
            </a:pPr>
            <a:r>
              <a:rPr lang="ar-EG" sz="3200" dirty="0"/>
              <a:t>4- إدارة جلسات </a:t>
            </a:r>
            <a:r>
              <a:rPr lang="ar-EG" sz="3200" dirty="0" smtClean="0"/>
              <a:t>الاختبار </a:t>
            </a:r>
            <a:r>
              <a:rPr lang="ar-EG" sz="3200" dirty="0"/>
              <a:t>(أثناء </a:t>
            </a:r>
            <a:r>
              <a:rPr lang="ar-EG" sz="3200" dirty="0" smtClean="0"/>
              <a:t>الاختبار)  </a:t>
            </a:r>
          </a:p>
          <a:p>
            <a:pPr marL="395288" lvl="0" indent="-395288" algn="justLow" rtl="1">
              <a:lnSpc>
                <a:spcPct val="150000"/>
              </a:lnSpc>
            </a:pPr>
            <a:r>
              <a:rPr lang="ar-EG" sz="3200" dirty="0" smtClean="0"/>
              <a:t>5- الانتهاء </a:t>
            </a:r>
            <a:r>
              <a:rPr lang="ar-EG" sz="3200" dirty="0"/>
              <a:t>من جلسة الاختبار</a:t>
            </a:r>
          </a:p>
          <a:p>
            <a:pPr marL="395288" lvl="0" indent="-395288" algn="justLow" rtl="1">
              <a:lnSpc>
                <a:spcPct val="150000"/>
              </a:lnSpc>
            </a:pPr>
            <a:r>
              <a:rPr lang="ar-EG" sz="3200" dirty="0"/>
              <a:t>6-  أسئلة </a:t>
            </a:r>
            <a:r>
              <a:rPr lang="ar-EG" sz="3200" dirty="0" smtClean="0"/>
              <a:t>وإجابات</a:t>
            </a:r>
          </a:p>
          <a:p>
            <a:pPr marL="395288" lvl="0" indent="-395288" algn="justLow" rtl="1">
              <a:lnSpc>
                <a:spcPct val="150000"/>
              </a:lnSpc>
            </a:pPr>
            <a:endParaRPr lang="ar-EG" sz="3200" dirty="0"/>
          </a:p>
        </p:txBody>
      </p:sp>
      <p:sp>
        <p:nvSpPr>
          <p:cNvPr id="22" name="Line Callout 2 (Border and Accent Bar) 21"/>
          <p:cNvSpPr/>
          <p:nvPr/>
        </p:nvSpPr>
        <p:spPr>
          <a:xfrm>
            <a:off x="3563888" y="116632"/>
            <a:ext cx="2656411" cy="826862"/>
          </a:xfrm>
          <a:prstGeom prst="accentBorderCallout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smtClean="0"/>
              <a:t>المحتويات</a:t>
            </a:r>
            <a:endParaRPr lang="en-US" sz="2800" dirty="0"/>
          </a:p>
        </p:txBody>
      </p:sp>
    </p:spTree>
    <p:extLst>
      <p:ext uri="{BB962C8B-B14F-4D97-AF65-F5344CB8AC3E}">
        <p14:creationId xmlns:p14="http://schemas.microsoft.com/office/powerpoint/2010/main" val="1779302622"/>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20</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397529" y="1556792"/>
            <a:ext cx="8174999" cy="1569660"/>
          </a:xfrm>
          <a:prstGeom prst="rect">
            <a:avLst/>
          </a:prstGeom>
        </p:spPr>
        <p:txBody>
          <a:bodyPr wrap="square">
            <a:spAutoFit/>
          </a:bodyPr>
          <a:lstStyle/>
          <a:p>
            <a:pPr algn="justLow" rtl="1"/>
            <a:r>
              <a:rPr lang="ar-SA" sz="2400" dirty="0" smtClean="0"/>
              <a:t>عند </a:t>
            </a:r>
            <a:r>
              <a:rPr lang="ar-SA" sz="2400" dirty="0"/>
              <a:t>انتهاء الطلاب من الاختبار، سوف يرون الشاشة النهائية</a:t>
            </a:r>
            <a:r>
              <a:rPr lang="en-US" sz="2400" dirty="0"/>
              <a:t>.</a:t>
            </a:r>
            <a:r>
              <a:rPr lang="ar-SA" sz="2400" dirty="0"/>
              <a:t> وعند النقر على </a:t>
            </a:r>
            <a:r>
              <a:rPr lang="ar-SA" sz="2400" dirty="0" smtClean="0"/>
              <a:t>ال</a:t>
            </a:r>
            <a:r>
              <a:rPr lang="ar-EG" sz="2400" dirty="0" smtClean="0"/>
              <a:t>أ</a:t>
            </a:r>
            <a:r>
              <a:rPr lang="ar-SA" sz="2400" dirty="0" err="1" smtClean="0"/>
              <a:t>يقونة</a:t>
            </a:r>
            <a:r>
              <a:rPr lang="ar-SA" sz="2400" dirty="0" smtClean="0"/>
              <a:t> </a:t>
            </a:r>
            <a:r>
              <a:rPr lang="ar-SA" sz="2400" dirty="0"/>
              <a:t>سيتم خروجهم من الاختبار، </a:t>
            </a:r>
            <a:r>
              <a:rPr lang="ar-SA" sz="2400" dirty="0" smtClean="0"/>
              <a:t>وسيعودون </a:t>
            </a:r>
            <a:r>
              <a:rPr lang="ar-SA" sz="2400" dirty="0"/>
              <a:t>إلى شاشة تسجيل الدخول</a:t>
            </a:r>
            <a:r>
              <a:rPr lang="en-US" sz="2400" dirty="0"/>
              <a:t>.</a:t>
            </a:r>
          </a:p>
          <a:p>
            <a:pPr marL="1196975" lvl="0" indent="-395288" algn="justLow" rtl="1">
              <a:buFont typeface="Wingdings" pitchFamily="2" charset="2"/>
              <a:buChar char="ü"/>
            </a:pPr>
            <a:endParaRPr lang="en-US" sz="2400" dirty="0"/>
          </a:p>
          <a:p>
            <a:pPr algn="justLow" rtl="1"/>
            <a:endParaRPr lang="en-US" sz="2400" b="1" dirty="0"/>
          </a:p>
        </p:txBody>
      </p:sp>
      <p:pic>
        <p:nvPicPr>
          <p:cNvPr id="22" name="Picture 21"/>
          <p:cNvPicPr/>
          <p:nvPr/>
        </p:nvPicPr>
        <p:blipFill>
          <a:blip r:embed="rId10" cstate="print"/>
          <a:srcRect l="10649" t="15977" r="10684" b="10338"/>
          <a:stretch>
            <a:fillRect/>
          </a:stretch>
        </p:blipFill>
        <p:spPr bwMode="auto">
          <a:xfrm>
            <a:off x="591311" y="2780928"/>
            <a:ext cx="4916793" cy="3370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Line Callout 2 (Border and Accent Bar) 22"/>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smtClean="0"/>
              <a:t>الانتهاء من </a:t>
            </a:r>
            <a:r>
              <a:rPr lang="ar-BH" sz="2800" b="1" dirty="0" smtClean="0"/>
              <a:t>جلسة الاختبار</a:t>
            </a:r>
            <a:endParaRPr lang="ar-EG" sz="2800" b="1" dirty="0">
              <a:solidFill>
                <a:schemeClr val="tx1"/>
              </a:solidFill>
            </a:endParaRPr>
          </a:p>
        </p:txBody>
      </p:sp>
    </p:spTree>
    <p:extLst>
      <p:ext uri="{BB962C8B-B14F-4D97-AF65-F5344CB8AC3E}">
        <p14:creationId xmlns:p14="http://schemas.microsoft.com/office/powerpoint/2010/main" val="2355020197"/>
      </p:ext>
    </p:extLst>
  </p:cSld>
  <p:clrMapOvr>
    <a:masterClrMapping/>
  </p:clrMapOvr>
  <p:transition spd="slow">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21</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ar-BH" sz="2400" b="1" dirty="0" smtClean="0"/>
              <a:t>إغلاق </a:t>
            </a:r>
            <a:r>
              <a:rPr lang="ar-BH" sz="2400" b="1" dirty="0"/>
              <a:t>جلسـة الاختبار</a:t>
            </a:r>
            <a:endParaRPr lang="en-US" sz="2400" dirty="0"/>
          </a:p>
        </p:txBody>
      </p:sp>
      <p:sp>
        <p:nvSpPr>
          <p:cNvPr id="2" name="Rectangle 1"/>
          <p:cNvSpPr/>
          <p:nvPr/>
        </p:nvSpPr>
        <p:spPr>
          <a:xfrm>
            <a:off x="397529" y="1950156"/>
            <a:ext cx="8174999" cy="1938992"/>
          </a:xfrm>
          <a:prstGeom prst="rect">
            <a:avLst/>
          </a:prstGeom>
        </p:spPr>
        <p:txBody>
          <a:bodyPr wrap="square">
            <a:spAutoFit/>
          </a:bodyPr>
          <a:lstStyle/>
          <a:p>
            <a:pPr marL="725488" indent="-342900" algn="justLow" rtl="1">
              <a:buFont typeface="Calibri" pitchFamily="34" charset="0"/>
              <a:buChar char="⁻"/>
            </a:pPr>
            <a:r>
              <a:rPr lang="ar-SA" sz="2400" dirty="0"/>
              <a:t>عند اكتمال الاختبار، </a:t>
            </a:r>
            <a:r>
              <a:rPr lang="ar-SA" sz="2400" dirty="0" smtClean="0"/>
              <a:t>لابد </a:t>
            </a:r>
            <a:r>
              <a:rPr lang="ar-SA" sz="2400" dirty="0"/>
              <a:t>من غلق صفحة الاختبار لمنع الدخول عليه. ولإغلاق صفحة الاختبار يرجى إتباع ما يلي:</a:t>
            </a:r>
            <a:endParaRPr lang="en-US" sz="2400" dirty="0"/>
          </a:p>
          <a:p>
            <a:pPr marL="1196975" indent="-395288" algn="justLow" rtl="1">
              <a:buFont typeface="Wingdings" pitchFamily="2" charset="2"/>
              <a:buChar char="ü"/>
            </a:pPr>
            <a:endParaRPr lang="en-US" sz="2400" dirty="0"/>
          </a:p>
          <a:p>
            <a:pPr marL="1196975" lvl="0" indent="-395288" algn="justLow" rtl="1">
              <a:buFont typeface="Wingdings" pitchFamily="2" charset="2"/>
              <a:buChar char="ü"/>
            </a:pPr>
            <a:endParaRPr lang="en-US" sz="2400" dirty="0"/>
          </a:p>
          <a:p>
            <a:pPr algn="justLow" rtl="1"/>
            <a:endParaRPr lang="en-US" sz="2400" b="1" dirty="0"/>
          </a:p>
        </p:txBody>
      </p:sp>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a:t>الانتهاء من </a:t>
            </a:r>
            <a:r>
              <a:rPr lang="ar-BH" sz="2800" b="1" dirty="0"/>
              <a:t>جلسة الاختبار</a:t>
            </a:r>
            <a:endParaRPr lang="ar-EG" sz="2800" b="1" dirty="0">
              <a:solidFill>
                <a:schemeClr val="tx1"/>
              </a:solidFill>
            </a:endParaRPr>
          </a:p>
        </p:txBody>
      </p:sp>
      <p:graphicFrame>
        <p:nvGraphicFramePr>
          <p:cNvPr id="6" name="Diagram 5"/>
          <p:cNvGraphicFramePr/>
          <p:nvPr>
            <p:extLst>
              <p:ext uri="{D42A27DB-BD31-4B8C-83A1-F6EECF244321}">
                <p14:modId xmlns:p14="http://schemas.microsoft.com/office/powerpoint/2010/main" val="718585566"/>
              </p:ext>
            </p:extLst>
          </p:nvPr>
        </p:nvGraphicFramePr>
        <p:xfrm>
          <a:off x="1776430" y="2389336"/>
          <a:ext cx="6096000"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693699096"/>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a:blip r:embed="rId2" cstate="print"/>
          <a:srcRect t="10634" b="4939"/>
          <a:stretch>
            <a:fillRect/>
          </a:stretch>
        </p:blipFill>
        <p:spPr bwMode="auto">
          <a:xfrm>
            <a:off x="971600" y="1968500"/>
            <a:ext cx="7488832" cy="4412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22</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9"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10"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ar-BH" sz="2400" b="1" dirty="0" smtClean="0"/>
              <a:t>إغلاق </a:t>
            </a:r>
            <a:r>
              <a:rPr lang="ar-BH" sz="2400" b="1" dirty="0"/>
              <a:t>جلسـة </a:t>
            </a:r>
            <a:r>
              <a:rPr lang="ar-BH" sz="2400" b="1" dirty="0" smtClean="0"/>
              <a:t>الاختبار</a:t>
            </a:r>
            <a:r>
              <a:rPr lang="en-US" sz="2400" b="1" dirty="0" smtClean="0"/>
              <a:t>:</a:t>
            </a:r>
            <a:endParaRPr lang="en-US" sz="2400" dirty="0"/>
          </a:p>
        </p:txBody>
      </p:sp>
      <p:sp>
        <p:nvSpPr>
          <p:cNvPr id="23" name="Line Callout 2 (Border and Accent Bar) 22"/>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a:t>الانتهاء من </a:t>
            </a:r>
            <a:r>
              <a:rPr lang="ar-BH" sz="2800" b="1" dirty="0"/>
              <a:t>جلسة الاختبار</a:t>
            </a:r>
            <a:endParaRPr lang="ar-EG" sz="2800" b="1" dirty="0">
              <a:solidFill>
                <a:schemeClr val="tx1"/>
              </a:solidFill>
            </a:endParaRPr>
          </a:p>
        </p:txBody>
      </p:sp>
    </p:spTree>
    <p:extLst>
      <p:ext uri="{BB962C8B-B14F-4D97-AF65-F5344CB8AC3E}">
        <p14:creationId xmlns:p14="http://schemas.microsoft.com/office/powerpoint/2010/main" val="3951001470"/>
      </p:ext>
    </p:extLst>
  </p:cSld>
  <p:clrMapOvr>
    <a:masterClrMapping/>
  </p:clrMapOvr>
  <p:transition spd="slow">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23</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ar-BH" sz="2400" b="1" dirty="0" smtClean="0"/>
              <a:t>تسجيل </a:t>
            </a:r>
            <a:r>
              <a:rPr lang="ar-BH" sz="2400" b="1" dirty="0"/>
              <a:t>الملاحظات على جلسة </a:t>
            </a:r>
            <a:r>
              <a:rPr lang="ar-BH" sz="2400" b="1" dirty="0" smtClean="0"/>
              <a:t>الاختبار</a:t>
            </a:r>
            <a:r>
              <a:rPr lang="en-US" sz="2400" b="1" dirty="0" smtClean="0"/>
              <a:t>:</a:t>
            </a:r>
            <a:endParaRPr lang="en-US" sz="2400" dirty="0"/>
          </a:p>
        </p:txBody>
      </p:sp>
      <p:sp>
        <p:nvSpPr>
          <p:cNvPr id="2" name="Rectangle 1"/>
          <p:cNvSpPr/>
          <p:nvPr/>
        </p:nvSpPr>
        <p:spPr>
          <a:xfrm>
            <a:off x="448507" y="2282494"/>
            <a:ext cx="8174999" cy="3254417"/>
          </a:xfrm>
          <a:prstGeom prst="rect">
            <a:avLst/>
          </a:prstGeom>
        </p:spPr>
        <p:txBody>
          <a:bodyPr wrap="square">
            <a:spAutoFit/>
          </a:bodyPr>
          <a:lstStyle/>
          <a:p>
            <a:pPr marL="395288" indent="-395288" algn="justLow" rtl="1">
              <a:lnSpc>
                <a:spcPct val="150000"/>
              </a:lnSpc>
              <a:buFont typeface="Wingdings" pitchFamily="2" charset="2"/>
              <a:buChar char="q"/>
            </a:pPr>
            <a:r>
              <a:rPr lang="ar-BH" sz="2800" dirty="0"/>
              <a:t>قبل الانتهاء من كتابة الملاحظات عن جلسة الاختبار، تأكد من تسجيل الخروج:</a:t>
            </a:r>
            <a:endParaRPr lang="en-US" sz="2800" dirty="0"/>
          </a:p>
          <a:p>
            <a:pPr marL="892175" indent="-530225" algn="justLow" rtl="1">
              <a:lnSpc>
                <a:spcPct val="150000"/>
              </a:lnSpc>
              <a:buFont typeface="Wingdings" pitchFamily="2" charset="2"/>
              <a:buChar char="ü"/>
            </a:pPr>
            <a:r>
              <a:rPr lang="ar-BH" sz="2800" dirty="0"/>
              <a:t>لكافة أجهزة الكمبيوتر الخاصة بالطلاب</a:t>
            </a:r>
            <a:endParaRPr lang="en-US" sz="2800" dirty="0"/>
          </a:p>
          <a:p>
            <a:pPr marL="892175" indent="-530225" algn="justLow" rtl="1">
              <a:lnSpc>
                <a:spcPct val="150000"/>
              </a:lnSpc>
              <a:buFont typeface="Wingdings" pitchFamily="2" charset="2"/>
              <a:buChar char="ü"/>
            </a:pPr>
            <a:r>
              <a:rPr lang="ar-BH" sz="2800" dirty="0"/>
              <a:t>لأجهزة الكمبيوتر الخاصة بفريق إدارة الاختبارات، إذا تم استخدامها من قبل طلاب.</a:t>
            </a:r>
            <a:endParaRPr lang="en-US" sz="2800" dirty="0"/>
          </a:p>
        </p:txBody>
      </p:sp>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a:t>الانتهاء من </a:t>
            </a:r>
            <a:r>
              <a:rPr lang="ar-BH" sz="2800" b="1" dirty="0"/>
              <a:t>جلسة الاختبار</a:t>
            </a:r>
            <a:endParaRPr lang="ar-EG" sz="2800" b="1" dirty="0">
              <a:solidFill>
                <a:schemeClr val="tx1"/>
              </a:solidFill>
            </a:endParaRPr>
          </a:p>
        </p:txBody>
      </p:sp>
    </p:spTree>
    <p:extLst>
      <p:ext uri="{BB962C8B-B14F-4D97-AF65-F5344CB8AC3E}">
        <p14:creationId xmlns:p14="http://schemas.microsoft.com/office/powerpoint/2010/main" val="910750203"/>
      </p:ext>
    </p:extLst>
  </p:cSld>
  <p:clrMapOvr>
    <a:masterClrMapping/>
  </p:clrMapOvr>
  <p:transition spd="slow">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24</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ar-EG" sz="2400" b="1" dirty="0" smtClean="0"/>
              <a:t> </a:t>
            </a:r>
            <a:endParaRPr lang="en-US" sz="2400" dirty="0"/>
          </a:p>
        </p:txBody>
      </p:sp>
      <p:sp>
        <p:nvSpPr>
          <p:cNvPr id="2" name="Rectangle 1"/>
          <p:cNvSpPr/>
          <p:nvPr/>
        </p:nvSpPr>
        <p:spPr>
          <a:xfrm>
            <a:off x="448507" y="2272804"/>
            <a:ext cx="8174999" cy="3416320"/>
          </a:xfrm>
          <a:prstGeom prst="rect">
            <a:avLst/>
          </a:prstGeom>
        </p:spPr>
        <p:txBody>
          <a:bodyPr wrap="square">
            <a:spAutoFit/>
          </a:bodyPr>
          <a:lstStyle/>
          <a:p>
            <a:pPr marL="395288" lvl="0" indent="-395288" algn="justLow" rtl="1">
              <a:lnSpc>
                <a:spcPct val="150000"/>
              </a:lnSpc>
              <a:buFont typeface="Wingdings" pitchFamily="2" charset="2"/>
              <a:buChar char="q"/>
            </a:pPr>
            <a:r>
              <a:rPr lang="ar-BH" sz="2400" dirty="0"/>
              <a:t>ولاستكمال كتابة الملاحظات على جلسة الاختبار يجب اتباع الآتى:</a:t>
            </a:r>
            <a:endParaRPr lang="en-US" sz="2400" dirty="0"/>
          </a:p>
          <a:p>
            <a:pPr marL="892175" lvl="0" indent="-530225" algn="justLow" rtl="1">
              <a:lnSpc>
                <a:spcPct val="150000"/>
              </a:lnSpc>
              <a:buFont typeface="Wingdings" pitchFamily="2" charset="2"/>
              <a:buChar char="ü"/>
            </a:pPr>
            <a:r>
              <a:rPr lang="ar-EG" sz="2400" dirty="0" smtClean="0"/>
              <a:t>أ</a:t>
            </a:r>
            <a:r>
              <a:rPr lang="ar-BH" sz="2400" dirty="0" smtClean="0"/>
              <a:t>نقر </a:t>
            </a:r>
            <a:r>
              <a:rPr lang="ar-BH" sz="2400" dirty="0"/>
              <a:t>فوق "علامة التفاصيل </a:t>
            </a:r>
            <a:r>
              <a:rPr lang="en-US" sz="2400" dirty="0"/>
              <a:t>Details tab</a:t>
            </a:r>
            <a:r>
              <a:rPr lang="ar-BH" sz="2400" dirty="0"/>
              <a:t>"</a:t>
            </a:r>
            <a:endParaRPr lang="en-US" sz="2400" dirty="0"/>
          </a:p>
          <a:p>
            <a:pPr marL="892175" lvl="0" indent="-530225" algn="justLow" rtl="1">
              <a:lnSpc>
                <a:spcPct val="150000"/>
              </a:lnSpc>
              <a:buFont typeface="Wingdings" pitchFamily="2" charset="2"/>
              <a:buChar char="ü"/>
            </a:pPr>
            <a:r>
              <a:rPr lang="ar-BH" sz="2400" dirty="0"/>
              <a:t>فى "مربع التعليقات </a:t>
            </a:r>
            <a:r>
              <a:rPr lang="en-US" sz="2400" dirty="0"/>
              <a:t>Comments Box</a:t>
            </a:r>
            <a:r>
              <a:rPr lang="ar-BH" sz="2400" dirty="0"/>
              <a:t>" ادخل تعليقاتك حول جلسة الاختبار</a:t>
            </a:r>
            <a:endParaRPr lang="en-US" sz="2400" dirty="0"/>
          </a:p>
          <a:p>
            <a:pPr marL="892175" lvl="0" indent="-530225" algn="justLow" rtl="1">
              <a:lnSpc>
                <a:spcPct val="150000"/>
              </a:lnSpc>
              <a:buFont typeface="Wingdings" pitchFamily="2" charset="2"/>
              <a:buChar char="ü"/>
            </a:pPr>
            <a:r>
              <a:rPr lang="ar-BH" sz="2400" dirty="0"/>
              <a:t>اختار "جلسة الاختبار </a:t>
            </a:r>
            <a:r>
              <a:rPr lang="ar-EG" sz="2400" dirty="0" smtClean="0"/>
              <a:t>ت</a:t>
            </a:r>
            <a:r>
              <a:rPr lang="ar-BH" sz="2400" dirty="0" smtClean="0"/>
              <a:t>م </a:t>
            </a:r>
            <a:r>
              <a:rPr lang="ar-BH" sz="2400" dirty="0"/>
              <a:t>عقدها طبقاً </a:t>
            </a:r>
            <a:r>
              <a:rPr lang="ar-BH" sz="2400" dirty="0" smtClean="0"/>
              <a:t>للبروتوكولات</a:t>
            </a:r>
            <a:r>
              <a:rPr lang="ar-EG" sz="2400" dirty="0" smtClean="0"/>
              <a:t>                    </a:t>
            </a:r>
            <a:r>
              <a:rPr lang="ar-BH" sz="2400" dirty="0" smtClean="0"/>
              <a:t> </a:t>
            </a:r>
            <a:r>
              <a:rPr lang="en-US" sz="2400" dirty="0"/>
              <a:t>Test session was conducted to protocols </a:t>
            </a:r>
          </a:p>
        </p:txBody>
      </p:sp>
      <p:sp>
        <p:nvSpPr>
          <p:cNvPr id="22" name="Rectangle 21"/>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en-US" sz="2400" b="1" dirty="0" smtClean="0"/>
              <a:t> </a:t>
            </a:r>
            <a:r>
              <a:rPr lang="ar-BH" sz="2400" b="1" dirty="0" smtClean="0"/>
              <a:t>تسجيل </a:t>
            </a:r>
            <a:r>
              <a:rPr lang="ar-BH" sz="2400" b="1" dirty="0"/>
              <a:t>الملاحظات على جلسة </a:t>
            </a:r>
            <a:r>
              <a:rPr lang="ar-BH" sz="2400" b="1" dirty="0" smtClean="0"/>
              <a:t>الاختبار</a:t>
            </a:r>
            <a:r>
              <a:rPr lang="en-US" sz="2400" b="1" dirty="0" smtClean="0"/>
              <a:t>:</a:t>
            </a:r>
            <a:endParaRPr lang="en-US" sz="2400" dirty="0"/>
          </a:p>
        </p:txBody>
      </p:sp>
      <p:sp>
        <p:nvSpPr>
          <p:cNvPr id="23" name="Line Callout 2 (Border and Accent Bar) 22"/>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a:t>الانتهاء من </a:t>
            </a:r>
            <a:r>
              <a:rPr lang="ar-BH" sz="2800" b="1" dirty="0"/>
              <a:t>جلسة الاختبار</a:t>
            </a:r>
            <a:endParaRPr lang="ar-EG" sz="2800" b="1" dirty="0">
              <a:solidFill>
                <a:schemeClr val="tx1"/>
              </a:solidFill>
            </a:endParaRPr>
          </a:p>
        </p:txBody>
      </p:sp>
    </p:spTree>
    <p:extLst>
      <p:ext uri="{BB962C8B-B14F-4D97-AF65-F5344CB8AC3E}">
        <p14:creationId xmlns:p14="http://schemas.microsoft.com/office/powerpoint/2010/main" val="1769886186"/>
      </p:ext>
    </p:extLst>
  </p:cSld>
  <p:clrMapOvr>
    <a:masterClrMapping/>
  </p:clrMapOvr>
  <p:transition spd="slow">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25</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4" name="Rectangle 3"/>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ar-EG" sz="2400" b="1" dirty="0" smtClean="0"/>
              <a:t> </a:t>
            </a:r>
            <a:endParaRPr lang="en-US" sz="2400" dirty="0"/>
          </a:p>
        </p:txBody>
      </p:sp>
      <p:sp>
        <p:nvSpPr>
          <p:cNvPr id="2" name="Rectangle 1"/>
          <p:cNvSpPr/>
          <p:nvPr/>
        </p:nvSpPr>
        <p:spPr>
          <a:xfrm>
            <a:off x="448507" y="1844824"/>
            <a:ext cx="8174999" cy="1200329"/>
          </a:xfrm>
          <a:prstGeom prst="rect">
            <a:avLst/>
          </a:prstGeom>
        </p:spPr>
        <p:txBody>
          <a:bodyPr wrap="square">
            <a:spAutoFit/>
          </a:bodyPr>
          <a:lstStyle/>
          <a:p>
            <a:pPr marL="722313" lvl="0" indent="-450850" algn="justLow" rtl="1">
              <a:buFont typeface="Wingdings" pitchFamily="2" charset="2"/>
              <a:buChar char="ü"/>
            </a:pPr>
            <a:r>
              <a:rPr lang="ar-EG" sz="2400" dirty="0" smtClean="0"/>
              <a:t>أ</a:t>
            </a:r>
            <a:r>
              <a:rPr lang="ar-BH" sz="2400" dirty="0" smtClean="0"/>
              <a:t>نقر </a:t>
            </a:r>
            <a:r>
              <a:rPr lang="ar-BH" sz="2400" dirty="0"/>
              <a:t>فوق "تحديث </a:t>
            </a:r>
            <a:r>
              <a:rPr lang="en-US" sz="2400" dirty="0"/>
              <a:t>update</a:t>
            </a:r>
            <a:r>
              <a:rPr lang="ar-BH" sz="2400" dirty="0"/>
              <a:t>"</a:t>
            </a:r>
            <a:endParaRPr lang="en-US" sz="2400" dirty="0"/>
          </a:p>
          <a:p>
            <a:pPr marL="722313" lvl="0" indent="-450850" algn="justLow" rtl="1">
              <a:buFont typeface="Wingdings" pitchFamily="2" charset="2"/>
              <a:buChar char="ü"/>
            </a:pPr>
            <a:r>
              <a:rPr lang="ar-BH" sz="2400" dirty="0"/>
              <a:t>لمسح ما قمت بإدخاله، </a:t>
            </a:r>
            <a:r>
              <a:rPr lang="ar-EG" sz="2400" dirty="0" smtClean="0"/>
              <a:t>أ</a:t>
            </a:r>
            <a:r>
              <a:rPr lang="ar-BH" sz="2400" dirty="0" smtClean="0"/>
              <a:t>نقر </a:t>
            </a:r>
            <a:r>
              <a:rPr lang="ar-BH" sz="2400" dirty="0"/>
              <a:t>فوق "إعادة </a:t>
            </a:r>
            <a:r>
              <a:rPr lang="en-US" sz="2400" dirty="0"/>
              <a:t>Reset</a:t>
            </a:r>
            <a:r>
              <a:rPr lang="ar-BH" sz="2400" dirty="0"/>
              <a:t>"</a:t>
            </a:r>
            <a:endParaRPr lang="en-US" sz="2400" dirty="0"/>
          </a:p>
          <a:p>
            <a:pPr marL="722313" lvl="0" indent="-450850" algn="justLow" rtl="1">
              <a:buFont typeface="Wingdings" pitchFamily="2" charset="2"/>
              <a:buChar char="ü"/>
            </a:pPr>
            <a:r>
              <a:rPr lang="ar-BH" sz="2400" dirty="0"/>
              <a:t>يمكنك العودة إلى هذه التعليقات وإجراء تغييرات عليها فى أى وقت</a:t>
            </a:r>
            <a:endParaRPr lang="en-US" sz="2400" dirty="0"/>
          </a:p>
        </p:txBody>
      </p:sp>
      <p:pic>
        <p:nvPicPr>
          <p:cNvPr id="22" name="Picture 21"/>
          <p:cNvPicPr/>
          <p:nvPr/>
        </p:nvPicPr>
        <p:blipFill>
          <a:blip r:embed="rId10" cstate="print"/>
          <a:srcRect t="10526" b="4887"/>
          <a:stretch>
            <a:fillRect/>
          </a:stretch>
        </p:blipFill>
        <p:spPr bwMode="auto">
          <a:xfrm>
            <a:off x="1080160" y="3068960"/>
            <a:ext cx="5130800" cy="32164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Rectangle 22"/>
          <p:cNvSpPr/>
          <p:nvPr/>
        </p:nvSpPr>
        <p:spPr>
          <a:xfrm>
            <a:off x="0" y="1340768"/>
            <a:ext cx="9144000" cy="461665"/>
          </a:xfrm>
          <a:prstGeom prst="rect">
            <a:avLst/>
          </a:prstGeom>
          <a:solidFill>
            <a:schemeClr val="accent5">
              <a:lumMod val="20000"/>
              <a:lumOff val="80000"/>
              <a:alpha val="74000"/>
            </a:schemeClr>
          </a:solidFill>
        </p:spPr>
        <p:txBody>
          <a:bodyPr wrap="square">
            <a:spAutoFit/>
          </a:bodyPr>
          <a:lstStyle/>
          <a:p>
            <a:pPr algn="justLow" rtl="1"/>
            <a:r>
              <a:rPr lang="en-US" sz="2400" b="1" dirty="0" smtClean="0"/>
              <a:t> </a:t>
            </a:r>
            <a:r>
              <a:rPr lang="ar-BH" sz="2400" b="1" dirty="0" smtClean="0"/>
              <a:t>تسجيل </a:t>
            </a:r>
            <a:r>
              <a:rPr lang="ar-BH" sz="2400" b="1" dirty="0"/>
              <a:t>الملاحظات على جلسة </a:t>
            </a:r>
            <a:r>
              <a:rPr lang="ar-BH" sz="2400" b="1" dirty="0" smtClean="0"/>
              <a:t>الاختبار</a:t>
            </a:r>
            <a:r>
              <a:rPr lang="en-US" sz="2400" b="1" dirty="0" smtClean="0"/>
              <a:t>:</a:t>
            </a:r>
            <a:endParaRPr lang="en-US" sz="2400" dirty="0"/>
          </a:p>
        </p:txBody>
      </p:sp>
      <p:sp>
        <p:nvSpPr>
          <p:cNvPr id="24" name="Line Callout 2 (Border and Accent Bar) 23"/>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b="1" dirty="0"/>
              <a:t>الانتهاء من </a:t>
            </a:r>
            <a:r>
              <a:rPr lang="ar-BH" sz="2800" b="1" dirty="0"/>
              <a:t>جلسة الاختبار</a:t>
            </a:r>
            <a:endParaRPr lang="ar-EG" sz="2800" b="1" dirty="0">
              <a:solidFill>
                <a:schemeClr val="tx1"/>
              </a:solidFill>
            </a:endParaRPr>
          </a:p>
        </p:txBody>
      </p:sp>
      <p:sp>
        <p:nvSpPr>
          <p:cNvPr id="25" name="Oval 24"/>
          <p:cNvSpPr/>
          <p:nvPr/>
        </p:nvSpPr>
        <p:spPr>
          <a:xfrm>
            <a:off x="1747373" y="3414484"/>
            <a:ext cx="648072"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95528" y="6040721"/>
            <a:ext cx="648072"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647456" y="3933056"/>
            <a:ext cx="648072" cy="2160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289252"/>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26</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graphicFrame>
        <p:nvGraphicFramePr>
          <p:cNvPr id="5" name="Table 4"/>
          <p:cNvGraphicFramePr>
            <a:graphicFrameLocks noGrp="1"/>
          </p:cNvGraphicFramePr>
          <p:nvPr>
            <p:extLst>
              <p:ext uri="{D42A27DB-BD31-4B8C-83A1-F6EECF244321}">
                <p14:modId xmlns:p14="http://schemas.microsoft.com/office/powerpoint/2010/main" val="1392147271"/>
              </p:ext>
            </p:extLst>
          </p:nvPr>
        </p:nvGraphicFramePr>
        <p:xfrm>
          <a:off x="162787" y="1968500"/>
          <a:ext cx="8852125" cy="3701366"/>
        </p:xfrm>
        <a:graphic>
          <a:graphicData uri="http://schemas.openxmlformats.org/drawingml/2006/table">
            <a:tbl>
              <a:tblPr firstRow="1" bandRow="1">
                <a:tableStyleId>{5C22544A-7EE6-4342-B048-85BDC9FD1C3A}</a:tableStyleId>
              </a:tblPr>
              <a:tblGrid>
                <a:gridCol w="6043814"/>
                <a:gridCol w="2808311"/>
              </a:tblGrid>
              <a:tr h="519408">
                <a:tc>
                  <a:txBody>
                    <a:bodyPr/>
                    <a:lstStyle/>
                    <a:p>
                      <a:pPr algn="ctr" rtl="1"/>
                      <a:r>
                        <a:rPr lang="ar-EG" sz="2400" dirty="0" smtClean="0">
                          <a:effectLst>
                            <a:outerShdw blurRad="38100" dist="38100" dir="2700000" algn="tl">
                              <a:srgbClr val="000000">
                                <a:alpha val="43137"/>
                              </a:srgbClr>
                            </a:outerShdw>
                          </a:effectLst>
                        </a:rPr>
                        <a:t>الإجابة (ما يجب أن يفعله فريق إدارة الاختبار)</a:t>
                      </a:r>
                      <a:endParaRPr lang="en-US" sz="2400" dirty="0">
                        <a:effectLst>
                          <a:outerShdw blurRad="38100" dist="38100" dir="2700000" algn="tl">
                            <a:srgbClr val="000000">
                              <a:alpha val="43137"/>
                            </a:srgbClr>
                          </a:outerShdw>
                        </a:effectLst>
                      </a:endParaRPr>
                    </a:p>
                  </a:txBody>
                  <a:tcPr/>
                </a:tc>
                <a:tc>
                  <a:txBody>
                    <a:bodyPr/>
                    <a:lstStyle/>
                    <a:p>
                      <a:pPr algn="ctr" rtl="1"/>
                      <a:r>
                        <a:rPr lang="ar-EG" sz="2400" dirty="0" smtClean="0">
                          <a:effectLst>
                            <a:outerShdw blurRad="38100" dist="38100" dir="2700000" algn="tl">
                              <a:srgbClr val="000000">
                                <a:alpha val="43137"/>
                              </a:srgbClr>
                            </a:outerShdw>
                          </a:effectLst>
                        </a:rPr>
                        <a:t>السؤال</a:t>
                      </a:r>
                      <a:endParaRPr lang="en-US" sz="2400" dirty="0">
                        <a:effectLst>
                          <a:outerShdw blurRad="38100" dist="38100" dir="2700000" algn="tl">
                            <a:srgbClr val="000000">
                              <a:alpha val="43137"/>
                            </a:srgbClr>
                          </a:outerShdw>
                        </a:effectLst>
                      </a:endParaRPr>
                    </a:p>
                  </a:txBody>
                  <a:tcPr/>
                </a:tc>
              </a:tr>
              <a:tr h="1627478">
                <a:tc>
                  <a:txBody>
                    <a:bodyPr/>
                    <a:lstStyle/>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dirty="0" smtClean="0"/>
                        <a:t>تأكد من أن لديك اتصال إنترنت نشط وأن الكمبيوتر يلبي الحد الأدنى من المتطلبات. </a:t>
                      </a:r>
                      <a:endParaRPr lang="ar-EG" sz="2400" dirty="0" smtClean="0"/>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dirty="0" smtClean="0"/>
                        <a:t>الاتصال بمنسق المؤسسة التعليمية (</a:t>
                      </a:r>
                      <a:r>
                        <a:rPr lang="en-US" sz="2400" dirty="0" smtClean="0"/>
                        <a:t>IC</a:t>
                      </a:r>
                      <a:r>
                        <a:rPr lang="ar-SA" sz="2400" dirty="0" smtClean="0"/>
                        <a:t>) أو موظف الدعم التقني الخاص بك.</a:t>
                      </a:r>
                      <a:endParaRPr lang="en-US" sz="2400" dirty="0" smtClean="0"/>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ar-SA" sz="2400" b="1" dirty="0" smtClean="0"/>
                        <a:t>ماذا أفعل إذا ظهر لى خطأ عندما أذهب إلى</a:t>
                      </a:r>
                      <a:r>
                        <a:rPr lang="ar-EG" sz="2400" b="1" dirty="0" smtClean="0"/>
                        <a:t> </a:t>
                      </a:r>
                      <a:r>
                        <a:rPr lang="en-US" sz="2000" b="1" dirty="0" smtClean="0"/>
                        <a:t>http://www.ahelo.org </a:t>
                      </a:r>
                      <a:r>
                        <a:rPr lang="ar-SA" sz="2000" b="1" dirty="0" smtClean="0"/>
                        <a:t>؟</a:t>
                      </a:r>
                      <a:endParaRPr lang="en-US" sz="2400" dirty="0" smtClean="0"/>
                    </a:p>
                    <a:p>
                      <a:pPr algn="justLow" rtl="1"/>
                      <a:endParaRPr lang="en-US" sz="2400" dirty="0"/>
                    </a:p>
                  </a:txBody>
                  <a:tcPr/>
                </a:tc>
              </a:tr>
              <a:tr h="1246579">
                <a:tc>
                  <a:txBody>
                    <a:bodyPr/>
                    <a:lstStyle/>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EG" sz="2400" kern="1200" dirty="0" smtClean="0">
                          <a:solidFill>
                            <a:schemeClr val="dk1"/>
                          </a:solidFill>
                          <a:latin typeface="+mn-lt"/>
                          <a:ea typeface="+mn-ea"/>
                          <a:cs typeface="+mn-cs"/>
                        </a:rPr>
                        <a:t>عدم السماح للطالب بأداء الاختبار.</a:t>
                      </a: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كتابة اسم الطالب وتسجيل ذلك في تعليقات الاختبار.</a:t>
                      </a:r>
                      <a:endParaRPr lang="en-US" sz="2400" kern="1200" dirty="0" smtClean="0">
                        <a:solidFill>
                          <a:schemeClr val="dk1"/>
                        </a:solidFill>
                        <a:latin typeface="+mn-lt"/>
                        <a:ea typeface="+mn-ea"/>
                        <a:cs typeface="+mn-cs"/>
                      </a:endParaRPr>
                    </a:p>
                  </a:txBody>
                  <a:tcPr/>
                </a:tc>
                <a:tc>
                  <a: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ar-SA" sz="2400" b="1" dirty="0" smtClean="0"/>
                        <a:t>ماذا أفعل إذا كان الطالب غير موجود في قائمة</a:t>
                      </a:r>
                      <a:r>
                        <a:rPr lang="ar-EG" sz="2400" b="1" dirty="0" smtClean="0"/>
                        <a:t> الطلاب المشاركين فى الاختبار</a:t>
                      </a:r>
                      <a:r>
                        <a:rPr lang="ar-SA" sz="2400" b="1" dirty="0" smtClean="0"/>
                        <a:t>؟</a:t>
                      </a:r>
                      <a:endParaRPr lang="en-US" sz="2400" dirty="0" smtClean="0"/>
                    </a:p>
                  </a:txBody>
                  <a:tcPr/>
                </a:tc>
              </a:tr>
            </a:tbl>
          </a:graphicData>
        </a:graphic>
      </p:graphicFrame>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 أسئلة </a:t>
            </a:r>
            <a:r>
              <a:rPr lang="ar-EG" sz="2800" b="1" dirty="0" smtClean="0"/>
              <a:t>وإجابات</a:t>
            </a:r>
            <a:endParaRPr lang="en-US" sz="2800" dirty="0"/>
          </a:p>
        </p:txBody>
      </p:sp>
    </p:spTree>
    <p:extLst>
      <p:ext uri="{BB962C8B-B14F-4D97-AF65-F5344CB8AC3E}">
        <p14:creationId xmlns:p14="http://schemas.microsoft.com/office/powerpoint/2010/main" val="3903024594"/>
      </p:ext>
    </p:extLst>
  </p:cSld>
  <p:clrMapOvr>
    <a:masterClrMapping/>
  </p:clrMapOvr>
  <p:transition spd="slow">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27</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graphicFrame>
        <p:nvGraphicFramePr>
          <p:cNvPr id="5" name="Table 4"/>
          <p:cNvGraphicFramePr>
            <a:graphicFrameLocks noGrp="1"/>
          </p:cNvGraphicFramePr>
          <p:nvPr>
            <p:extLst>
              <p:ext uri="{D42A27DB-BD31-4B8C-83A1-F6EECF244321}">
                <p14:modId xmlns:p14="http://schemas.microsoft.com/office/powerpoint/2010/main" val="3211926019"/>
              </p:ext>
            </p:extLst>
          </p:nvPr>
        </p:nvGraphicFramePr>
        <p:xfrm>
          <a:off x="184373" y="1968500"/>
          <a:ext cx="8852125" cy="3262608"/>
        </p:xfrm>
        <a:graphic>
          <a:graphicData uri="http://schemas.openxmlformats.org/drawingml/2006/table">
            <a:tbl>
              <a:tblPr firstRow="1" bandRow="1">
                <a:tableStyleId>{5C22544A-7EE6-4342-B048-85BDC9FD1C3A}</a:tableStyleId>
              </a:tblPr>
              <a:tblGrid>
                <a:gridCol w="6043814"/>
                <a:gridCol w="2808311"/>
              </a:tblGrid>
              <a:tr h="519408">
                <a:tc>
                  <a:txBody>
                    <a:bodyPr/>
                    <a:lstStyle/>
                    <a:p>
                      <a:pPr algn="ctr" rtl="1"/>
                      <a:r>
                        <a:rPr lang="ar-EG" sz="2400" dirty="0" smtClean="0">
                          <a:effectLst>
                            <a:outerShdw blurRad="38100" dist="38100" dir="2700000" algn="tl">
                              <a:srgbClr val="000000">
                                <a:alpha val="43137"/>
                              </a:srgbClr>
                            </a:outerShdw>
                          </a:effectLst>
                        </a:rPr>
                        <a:t>الإجابة (ما يجب أن يفعله فريق إدارة الاختبار)</a:t>
                      </a:r>
                      <a:endParaRPr lang="en-US" sz="2400" dirty="0">
                        <a:effectLst>
                          <a:outerShdw blurRad="38100" dist="38100" dir="2700000" algn="tl">
                            <a:srgbClr val="000000">
                              <a:alpha val="43137"/>
                            </a:srgbClr>
                          </a:outerShdw>
                        </a:effectLst>
                      </a:endParaRPr>
                    </a:p>
                  </a:txBody>
                  <a:tcPr/>
                </a:tc>
                <a:tc>
                  <a:txBody>
                    <a:bodyPr/>
                    <a:lstStyle/>
                    <a:p>
                      <a:pPr algn="ctr" rtl="1"/>
                      <a:r>
                        <a:rPr lang="ar-EG" sz="2400" dirty="0" smtClean="0">
                          <a:effectLst>
                            <a:outerShdw blurRad="38100" dist="38100" dir="2700000" algn="tl">
                              <a:srgbClr val="000000">
                                <a:alpha val="43137"/>
                              </a:srgbClr>
                            </a:outerShdw>
                          </a:effectLst>
                        </a:rPr>
                        <a:t>السؤال</a:t>
                      </a:r>
                      <a:endParaRPr lang="en-US" sz="2400" dirty="0">
                        <a:effectLst>
                          <a:outerShdw blurRad="38100" dist="38100" dir="2700000" algn="tl">
                            <a:srgbClr val="000000">
                              <a:alpha val="43137"/>
                            </a:srgbClr>
                          </a:outerShdw>
                        </a:effectLst>
                      </a:endParaRPr>
                    </a:p>
                  </a:txBody>
                  <a:tcPr/>
                </a:tc>
              </a:tr>
              <a:tr h="1064768">
                <a:tc>
                  <a:txBody>
                    <a:bodyPr/>
                    <a:lstStyle/>
                    <a:p>
                      <a:pPr marL="285750" marR="0" indent="-285750" algn="justLow" defTabSz="914400" rtl="1" eaLnBrk="1" fontAlgn="auto" latinLnBrk="0" hangingPunct="1">
                        <a:lnSpc>
                          <a:spcPct val="100000"/>
                        </a:lnSpc>
                        <a:spcBef>
                          <a:spcPts val="0"/>
                        </a:spcBef>
                        <a:spcAft>
                          <a:spcPts val="0"/>
                        </a:spcAft>
                        <a:buClrTx/>
                        <a:buSzTx/>
                        <a:buFont typeface="Arial" pitchFamily="34" charset="0"/>
                        <a:buChar char="•"/>
                        <a:tabLst/>
                        <a:defRPr/>
                      </a:pPr>
                      <a:r>
                        <a:rPr lang="ar-SA" sz="2400" dirty="0" smtClean="0"/>
                        <a:t>لا، هذا غير ممكن.  </a:t>
                      </a:r>
                      <a:endParaRPr lang="ar-EG" sz="2400" dirty="0" smtClean="0"/>
                    </a:p>
                    <a:p>
                      <a:pPr marL="285750" marR="0" indent="-285750" algn="justLow" defTabSz="914400" rtl="1" eaLnBrk="1" fontAlgn="auto" latinLnBrk="0" hangingPunct="1">
                        <a:lnSpc>
                          <a:spcPct val="100000"/>
                        </a:lnSpc>
                        <a:spcBef>
                          <a:spcPts val="0"/>
                        </a:spcBef>
                        <a:spcAft>
                          <a:spcPts val="0"/>
                        </a:spcAft>
                        <a:buClrTx/>
                        <a:buSzTx/>
                        <a:buFont typeface="Arial" pitchFamily="34" charset="0"/>
                        <a:buChar char="•"/>
                        <a:tabLst/>
                        <a:defRPr/>
                      </a:pPr>
                      <a:r>
                        <a:rPr lang="ar-SA" sz="2400" dirty="0" smtClean="0"/>
                        <a:t>كتابة اسم الطالب وتسجيل ذلك في تعليقات الاختبار.</a:t>
                      </a:r>
                      <a:endParaRPr lang="en-US" sz="2400" dirty="0" smtClean="0"/>
                    </a:p>
                  </a:txBody>
                  <a:tcPr/>
                </a:tc>
                <a:tc>
                  <a:txBody>
                    <a:bodyPr/>
                    <a:lstStyle/>
                    <a:p>
                      <a:pPr algn="justLow" rtl="1"/>
                      <a:r>
                        <a:rPr lang="ar-SA" sz="2400" b="1" dirty="0" smtClean="0"/>
                        <a:t>هل يمكن للطالب غير الموجود في القائمة أخذ مكان طالب غائب؟</a:t>
                      </a:r>
                      <a:endParaRPr lang="en-US" sz="2400" dirty="0"/>
                    </a:p>
                  </a:txBody>
                  <a:tcPr/>
                </a:tc>
              </a:tr>
              <a:tr h="1064768">
                <a:tc>
                  <a:txBody>
                    <a:bodyPr/>
                    <a:lstStyle/>
                    <a:p>
                      <a:pPr marL="285750" marR="0" indent="-285750" algn="justLow"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اقفل الكمبيوتر واعد تشغيله مرة أخرى. </a:t>
                      </a:r>
                      <a:endParaRPr lang="ar-EG" sz="2400" kern="1200" dirty="0" smtClean="0">
                        <a:solidFill>
                          <a:schemeClr val="dk1"/>
                        </a:solidFill>
                        <a:latin typeface="+mn-lt"/>
                        <a:ea typeface="+mn-ea"/>
                        <a:cs typeface="+mn-cs"/>
                      </a:endParaRPr>
                    </a:p>
                    <a:p>
                      <a:pPr marL="285750" marR="0" indent="-285750" algn="justLow"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الاتصال بموظف الدعم التقني الخاص بك</a:t>
                      </a:r>
                      <a:r>
                        <a:rPr lang="ar-EG" sz="2400" kern="1200" dirty="0" smtClean="0">
                          <a:solidFill>
                            <a:schemeClr val="dk1"/>
                          </a:solidFill>
                          <a:latin typeface="+mn-lt"/>
                          <a:ea typeface="+mn-ea"/>
                          <a:cs typeface="+mn-cs"/>
                        </a:rPr>
                        <a:t> فى حالة استمرار المشاكل</a:t>
                      </a:r>
                      <a:r>
                        <a:rPr lang="ar-SA" sz="2400" kern="1200" dirty="0" smtClean="0">
                          <a:solidFill>
                            <a:schemeClr val="dk1"/>
                          </a:solidFill>
                          <a:latin typeface="+mn-lt"/>
                          <a:ea typeface="+mn-ea"/>
                          <a:cs typeface="+mn-cs"/>
                        </a:rPr>
                        <a:t>.</a:t>
                      </a:r>
                      <a:endParaRPr lang="en-US" sz="2400" kern="1200" dirty="0" smtClean="0">
                        <a:solidFill>
                          <a:schemeClr val="dk1"/>
                        </a:solidFill>
                        <a:latin typeface="+mn-lt"/>
                        <a:ea typeface="+mn-ea"/>
                        <a:cs typeface="+mn-cs"/>
                      </a:endParaRPr>
                    </a:p>
                  </a:txBody>
                  <a:tcPr/>
                </a:tc>
                <a:tc>
                  <a:txBody>
                    <a:bodyPr/>
                    <a:lstStyle/>
                    <a:p>
                      <a:pPr algn="justLow" rtl="1"/>
                      <a:r>
                        <a:rPr lang="ar-SA" sz="2400" b="1" dirty="0" smtClean="0"/>
                        <a:t>ماذا أفعل إذا كان جهاز الكمبيوتر الخاص بالطالب لا يعمل؟</a:t>
                      </a:r>
                      <a:endParaRPr lang="en-US" sz="2400" dirty="0" smtClean="0"/>
                    </a:p>
                    <a:p>
                      <a:pPr algn="justLow" rtl="1"/>
                      <a:endParaRPr lang="en-US" sz="2400" dirty="0"/>
                    </a:p>
                  </a:txBody>
                  <a:tcPr/>
                </a:tc>
              </a:tr>
            </a:tbl>
          </a:graphicData>
        </a:graphic>
      </p:graphicFrame>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 أسئلة وإجابات - </a:t>
            </a:r>
            <a:r>
              <a:rPr lang="ar-EG" sz="2800" b="1" dirty="0" smtClean="0"/>
              <a:t>تابع</a:t>
            </a:r>
            <a:endParaRPr lang="en-US" sz="2800" dirty="0"/>
          </a:p>
        </p:txBody>
      </p:sp>
    </p:spTree>
    <p:extLst>
      <p:ext uri="{BB962C8B-B14F-4D97-AF65-F5344CB8AC3E}">
        <p14:creationId xmlns:p14="http://schemas.microsoft.com/office/powerpoint/2010/main" val="3739783733"/>
      </p:ext>
    </p:extLst>
  </p:cSld>
  <p:clrMapOvr>
    <a:masterClrMapping/>
  </p:clrMapOvr>
  <p:transition spd="slow">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28</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graphicFrame>
        <p:nvGraphicFramePr>
          <p:cNvPr id="5" name="Table 4"/>
          <p:cNvGraphicFramePr>
            <a:graphicFrameLocks noGrp="1"/>
          </p:cNvGraphicFramePr>
          <p:nvPr>
            <p:extLst>
              <p:ext uri="{D42A27DB-BD31-4B8C-83A1-F6EECF244321}">
                <p14:modId xmlns:p14="http://schemas.microsoft.com/office/powerpoint/2010/main" val="707512373"/>
              </p:ext>
            </p:extLst>
          </p:nvPr>
        </p:nvGraphicFramePr>
        <p:xfrm>
          <a:off x="184373" y="1700808"/>
          <a:ext cx="8852125" cy="4235936"/>
        </p:xfrm>
        <a:graphic>
          <a:graphicData uri="http://schemas.openxmlformats.org/drawingml/2006/table">
            <a:tbl>
              <a:tblPr firstRow="1" bandRow="1">
                <a:tableStyleId>{5C22544A-7EE6-4342-B048-85BDC9FD1C3A}</a:tableStyleId>
              </a:tblPr>
              <a:tblGrid>
                <a:gridCol w="6043814"/>
                <a:gridCol w="2808311"/>
              </a:tblGrid>
              <a:tr h="519408">
                <a:tc>
                  <a:txBody>
                    <a:bodyPr/>
                    <a:lstStyle/>
                    <a:p>
                      <a:pPr algn="ctr" rtl="1"/>
                      <a:r>
                        <a:rPr lang="ar-EG" sz="2400" dirty="0" smtClean="0">
                          <a:effectLst>
                            <a:outerShdw blurRad="38100" dist="38100" dir="2700000" algn="tl">
                              <a:srgbClr val="000000">
                                <a:alpha val="43137"/>
                              </a:srgbClr>
                            </a:outerShdw>
                          </a:effectLst>
                        </a:rPr>
                        <a:t>الإجابة (ما يجب أن يفعله فريق إدارة الاختبار)</a:t>
                      </a:r>
                      <a:endParaRPr lang="en-US" sz="2400" dirty="0">
                        <a:effectLst>
                          <a:outerShdw blurRad="38100" dist="38100" dir="2700000" algn="tl">
                            <a:srgbClr val="000000">
                              <a:alpha val="43137"/>
                            </a:srgbClr>
                          </a:outerShdw>
                        </a:effectLst>
                      </a:endParaRPr>
                    </a:p>
                  </a:txBody>
                  <a:tcPr/>
                </a:tc>
                <a:tc>
                  <a:txBody>
                    <a:bodyPr/>
                    <a:lstStyle/>
                    <a:p>
                      <a:pPr algn="ctr" rtl="1"/>
                      <a:r>
                        <a:rPr lang="ar-EG" sz="2400" dirty="0" smtClean="0">
                          <a:effectLst>
                            <a:outerShdw blurRad="38100" dist="38100" dir="2700000" algn="tl">
                              <a:srgbClr val="000000">
                                <a:alpha val="43137"/>
                              </a:srgbClr>
                            </a:outerShdw>
                          </a:effectLst>
                        </a:rPr>
                        <a:t>السؤال</a:t>
                      </a:r>
                      <a:endParaRPr lang="en-US" sz="2400" dirty="0">
                        <a:effectLst>
                          <a:outerShdw blurRad="38100" dist="38100" dir="2700000" algn="tl">
                            <a:srgbClr val="000000">
                              <a:alpha val="43137"/>
                            </a:srgbClr>
                          </a:outerShdw>
                        </a:effectLst>
                      </a:endParaRPr>
                    </a:p>
                  </a:txBody>
                  <a:tcPr/>
                </a:tc>
              </a:tr>
              <a:tr h="1064768">
                <a:tc>
                  <a:txBody>
                    <a:bodyPr/>
                    <a:lstStyle/>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أغلق نافذة المتصفح، وأبدأ عملية تسجيل الدخول مرة أخرى.</a:t>
                      </a:r>
                      <a:endParaRPr lang="en-US" sz="2400" kern="1200" dirty="0" smtClean="0">
                        <a:solidFill>
                          <a:schemeClr val="dk1"/>
                        </a:solidFill>
                        <a:latin typeface="+mn-lt"/>
                        <a:ea typeface="+mn-ea"/>
                        <a:cs typeface="+mn-cs"/>
                      </a:endParaRPr>
                    </a:p>
                  </a:txBody>
                  <a:tcPr/>
                </a:tc>
                <a:tc>
                  <a:txBody>
                    <a:bodyPr/>
                    <a:lstStyle/>
                    <a:p>
                      <a:pPr algn="justLow" rtl="1"/>
                      <a:r>
                        <a:rPr lang="ar-SA" sz="2400" b="1" dirty="0" smtClean="0"/>
                        <a:t>ماذا أفعل إذا كان الطالب لا يمكنه رؤية شاشة الدخول؟</a:t>
                      </a:r>
                      <a:endParaRPr lang="en-US" sz="2400" dirty="0"/>
                    </a:p>
                  </a:txBody>
                  <a:tcPr/>
                </a:tc>
              </a:tr>
              <a:tr h="1064768">
                <a:tc>
                  <a:txBody>
                    <a:bodyPr/>
                    <a:lstStyle/>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الرجوع إلى قائمة </a:t>
                      </a:r>
                      <a:r>
                        <a:rPr lang="ar-EG" sz="2400" kern="1200" dirty="0" smtClean="0">
                          <a:solidFill>
                            <a:schemeClr val="dk1"/>
                          </a:solidFill>
                          <a:latin typeface="+mn-lt"/>
                          <a:ea typeface="+mn-ea"/>
                          <a:cs typeface="+mn-cs"/>
                        </a:rPr>
                        <a:t>الطلاب المشاركين</a:t>
                      </a:r>
                      <a:r>
                        <a:rPr lang="ar-SA" sz="2400" kern="1200" dirty="0" smtClean="0">
                          <a:solidFill>
                            <a:schemeClr val="dk1"/>
                          </a:solidFill>
                          <a:latin typeface="+mn-lt"/>
                          <a:ea typeface="+mn-ea"/>
                          <a:cs typeface="+mn-cs"/>
                        </a:rPr>
                        <a:t>، والتحقق من أن الطالب يدخل تفاصيل الدخول الصحيحة. </a:t>
                      </a:r>
                      <a:endParaRPr lang="ar-EG" sz="2400" kern="1200" dirty="0" smtClean="0">
                        <a:solidFill>
                          <a:schemeClr val="dk1"/>
                        </a:solidFill>
                        <a:latin typeface="+mn-lt"/>
                        <a:ea typeface="+mn-ea"/>
                        <a:cs typeface="+mn-cs"/>
                      </a:endParaRP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إذا فشل تسجيل الدخول لجميع الطلبة، تحقق من أن الاختبار مفتوح لهم في هذا الوقت. </a:t>
                      </a:r>
                      <a:endParaRPr lang="ar-EG" sz="2400" kern="1200" dirty="0" smtClean="0">
                        <a:solidFill>
                          <a:schemeClr val="dk1"/>
                        </a:solidFill>
                        <a:latin typeface="+mn-lt"/>
                        <a:ea typeface="+mn-ea"/>
                        <a:cs typeface="+mn-cs"/>
                      </a:endParaRP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فإذا كان الاختبار مفتوح وعملية الدخول لا تزال تفشل، فالطالب لا يمكنه أداء الاختبار. </a:t>
                      </a:r>
                      <a:endParaRPr lang="ar-EG" sz="2400" kern="1200" dirty="0" smtClean="0">
                        <a:solidFill>
                          <a:schemeClr val="dk1"/>
                        </a:solidFill>
                        <a:latin typeface="+mn-lt"/>
                        <a:ea typeface="+mn-ea"/>
                        <a:cs typeface="+mn-cs"/>
                      </a:endParaRP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كتابة </a:t>
                      </a:r>
                      <a:r>
                        <a:rPr lang="ar-SA" sz="2400" dirty="0" smtClean="0"/>
                        <a:t>اسم الطالب وتسجيل ذلك في تعليقات الاختبار.</a:t>
                      </a:r>
                      <a:endParaRPr lang="en-US" sz="2400" dirty="0" smtClean="0"/>
                    </a:p>
                  </a:txBody>
                  <a:tcPr/>
                </a:tc>
                <a:tc>
                  <a:txBody>
                    <a:bodyPr/>
                    <a:lstStyle/>
                    <a:p>
                      <a:pPr algn="justLow" rtl="1"/>
                      <a:r>
                        <a:rPr lang="ar-SA" sz="2400" b="1" dirty="0" smtClean="0"/>
                        <a:t>ماذا أفعل إذا لم يتم قبول دخول الطالب ؟</a:t>
                      </a:r>
                      <a:endParaRPr lang="en-US" sz="2400" dirty="0"/>
                    </a:p>
                  </a:txBody>
                  <a:tcPr/>
                </a:tc>
              </a:tr>
            </a:tbl>
          </a:graphicData>
        </a:graphic>
      </p:graphicFrame>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 أسئلة وإجابات - </a:t>
            </a:r>
            <a:r>
              <a:rPr lang="ar-EG" sz="2800" b="1" dirty="0" smtClean="0"/>
              <a:t>تابع</a:t>
            </a:r>
            <a:endParaRPr lang="en-US" sz="2800" dirty="0"/>
          </a:p>
        </p:txBody>
      </p:sp>
    </p:spTree>
    <p:extLst>
      <p:ext uri="{BB962C8B-B14F-4D97-AF65-F5344CB8AC3E}">
        <p14:creationId xmlns:p14="http://schemas.microsoft.com/office/powerpoint/2010/main" val="1798709318"/>
      </p:ext>
    </p:extLst>
  </p:cSld>
  <p:clrMapOvr>
    <a:masterClrMapping/>
  </p:clrMapOvr>
  <p:transition spd="slow">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29</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graphicFrame>
        <p:nvGraphicFramePr>
          <p:cNvPr id="5" name="Table 4"/>
          <p:cNvGraphicFramePr>
            <a:graphicFrameLocks noGrp="1"/>
          </p:cNvGraphicFramePr>
          <p:nvPr>
            <p:extLst>
              <p:ext uri="{D42A27DB-BD31-4B8C-83A1-F6EECF244321}">
                <p14:modId xmlns:p14="http://schemas.microsoft.com/office/powerpoint/2010/main" val="3430977135"/>
              </p:ext>
            </p:extLst>
          </p:nvPr>
        </p:nvGraphicFramePr>
        <p:xfrm>
          <a:off x="184370" y="2318640"/>
          <a:ext cx="8852125" cy="2805408"/>
        </p:xfrm>
        <a:graphic>
          <a:graphicData uri="http://schemas.openxmlformats.org/drawingml/2006/table">
            <a:tbl>
              <a:tblPr firstRow="1" bandRow="1">
                <a:tableStyleId>{5C22544A-7EE6-4342-B048-85BDC9FD1C3A}</a:tableStyleId>
              </a:tblPr>
              <a:tblGrid>
                <a:gridCol w="6043814"/>
                <a:gridCol w="2808311"/>
              </a:tblGrid>
              <a:tr h="519408">
                <a:tc>
                  <a:txBody>
                    <a:bodyPr/>
                    <a:lstStyle/>
                    <a:p>
                      <a:pPr algn="ctr" rtl="1"/>
                      <a:r>
                        <a:rPr lang="ar-EG" sz="2400" dirty="0" smtClean="0">
                          <a:effectLst>
                            <a:outerShdw blurRad="38100" dist="38100" dir="2700000" algn="tl">
                              <a:srgbClr val="000000">
                                <a:alpha val="43137"/>
                              </a:srgbClr>
                            </a:outerShdw>
                          </a:effectLst>
                        </a:rPr>
                        <a:t>الإجابة (ما يجب أن يفعله فريق إدارة الاختبار)</a:t>
                      </a:r>
                      <a:endParaRPr lang="en-US" sz="2400" dirty="0">
                        <a:effectLst>
                          <a:outerShdw blurRad="38100" dist="38100" dir="2700000" algn="tl">
                            <a:srgbClr val="000000">
                              <a:alpha val="43137"/>
                            </a:srgbClr>
                          </a:outerShdw>
                        </a:effectLst>
                      </a:endParaRPr>
                    </a:p>
                  </a:txBody>
                  <a:tcPr/>
                </a:tc>
                <a:tc>
                  <a:txBody>
                    <a:bodyPr/>
                    <a:lstStyle/>
                    <a:p>
                      <a:pPr algn="ctr" rtl="1"/>
                      <a:r>
                        <a:rPr lang="ar-EG" sz="2400" dirty="0" smtClean="0">
                          <a:effectLst>
                            <a:outerShdw blurRad="38100" dist="38100" dir="2700000" algn="tl">
                              <a:srgbClr val="000000">
                                <a:alpha val="43137"/>
                              </a:srgbClr>
                            </a:outerShdw>
                          </a:effectLst>
                        </a:rPr>
                        <a:t>السؤال</a:t>
                      </a:r>
                      <a:endParaRPr lang="en-US" sz="2400" dirty="0">
                        <a:effectLst>
                          <a:outerShdw blurRad="38100" dist="38100" dir="2700000" algn="tl">
                            <a:srgbClr val="000000">
                              <a:alpha val="43137"/>
                            </a:srgbClr>
                          </a:outerShdw>
                        </a:effectLst>
                      </a:endParaRPr>
                    </a:p>
                  </a:txBody>
                  <a:tcPr/>
                </a:tc>
              </a:tr>
              <a:tr h="1064768">
                <a:tc>
                  <a:txBody>
                    <a:bodyPr/>
                    <a:lstStyle/>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EG" sz="2400" kern="1200" dirty="0" smtClean="0">
                          <a:solidFill>
                            <a:schemeClr val="dk1"/>
                          </a:solidFill>
                          <a:latin typeface="+mn-lt"/>
                          <a:ea typeface="+mn-ea"/>
                          <a:cs typeface="+mn-cs"/>
                        </a:rPr>
                        <a:t>تسجيل سبب عدم موافقة الطالب على المحافظة على سرية الاختبار</a:t>
                      </a: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شرح الغرض من ضمان السرية، والسعي لمعالجة أي مخاوف للطالب. </a:t>
                      </a:r>
                      <a:endParaRPr lang="ar-EG" sz="2400" kern="1200" dirty="0" smtClean="0">
                        <a:solidFill>
                          <a:schemeClr val="dk1"/>
                        </a:solidFill>
                        <a:latin typeface="+mn-lt"/>
                        <a:ea typeface="+mn-ea"/>
                        <a:cs typeface="+mn-cs"/>
                      </a:endParaRPr>
                    </a:p>
                    <a:p>
                      <a:pPr marL="285750" marR="0" indent="-285750" algn="r" defTabSz="914400" rtl="1" eaLnBrk="1" fontAlgn="auto" latinLnBrk="0" hangingPunct="1">
                        <a:lnSpc>
                          <a:spcPct val="100000"/>
                        </a:lnSpc>
                        <a:spcBef>
                          <a:spcPts val="0"/>
                        </a:spcBef>
                        <a:spcAft>
                          <a:spcPts val="0"/>
                        </a:spcAft>
                        <a:buClrTx/>
                        <a:buSzTx/>
                        <a:buFont typeface="Arial" pitchFamily="34" charset="0"/>
                        <a:buChar char="•"/>
                        <a:tabLst/>
                        <a:defRPr/>
                      </a:pPr>
                      <a:r>
                        <a:rPr lang="ar-SA" sz="2400" kern="1200" dirty="0" smtClean="0">
                          <a:solidFill>
                            <a:schemeClr val="dk1"/>
                          </a:solidFill>
                          <a:latin typeface="+mn-lt"/>
                          <a:ea typeface="+mn-ea"/>
                          <a:cs typeface="+mn-cs"/>
                        </a:rPr>
                        <a:t>إذا كان الطالب لن يكمل الاتفاق فلا بد أن يطلب منه مغادرة الاختبار</a:t>
                      </a:r>
                      <a:r>
                        <a:rPr lang="en-US" sz="2400" dirty="0" smtClean="0"/>
                        <a:t>.</a:t>
                      </a:r>
                      <a:endParaRPr lang="en-US" sz="2400" dirty="0"/>
                    </a:p>
                  </a:txBody>
                  <a:tcPr/>
                </a:tc>
                <a:tc>
                  <a:txBody>
                    <a:bodyPr/>
                    <a:lstStyle/>
                    <a:p>
                      <a:pPr algn="justLow" rtl="1"/>
                      <a:r>
                        <a:rPr lang="ar-SA" sz="2400" b="1" dirty="0" smtClean="0"/>
                        <a:t>ماذا أفعل إذا لم يوافق الطالب على اتفاق السرية؟</a:t>
                      </a:r>
                      <a:endParaRPr lang="en-US" sz="2400" dirty="0" smtClean="0"/>
                    </a:p>
                    <a:p>
                      <a:pPr algn="r" rtl="1"/>
                      <a:endParaRPr lang="en-US" sz="2400" dirty="0"/>
                    </a:p>
                  </a:txBody>
                  <a:tcPr/>
                </a:tc>
              </a:tr>
            </a:tbl>
          </a:graphicData>
        </a:graphic>
      </p:graphicFrame>
      <p:sp>
        <p:nvSpPr>
          <p:cNvPr id="22" name="Line Callout 2 (Border and Accent Bar) 21"/>
          <p:cNvSpPr/>
          <p:nvPr/>
        </p:nvSpPr>
        <p:spPr>
          <a:xfrm>
            <a:off x="3203848" y="116632"/>
            <a:ext cx="3868482" cy="826862"/>
          </a:xfrm>
          <a:prstGeom prst="accentBorderCallout2">
            <a:avLst>
              <a:gd name="adj1" fmla="val 18750"/>
              <a:gd name="adj2" fmla="val -4248"/>
              <a:gd name="adj3" fmla="val 20115"/>
              <a:gd name="adj4" fmla="val -11414"/>
              <a:gd name="adj5" fmla="val 109769"/>
              <a:gd name="adj6" fmla="val -22199"/>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 أسئلة وإجابات - </a:t>
            </a:r>
            <a:r>
              <a:rPr lang="ar-EG" sz="2800" b="1" dirty="0" smtClean="0"/>
              <a:t>تابع</a:t>
            </a:r>
            <a:endParaRPr lang="en-US" sz="2800" dirty="0"/>
          </a:p>
        </p:txBody>
      </p:sp>
    </p:spTree>
    <p:extLst>
      <p:ext uri="{BB962C8B-B14F-4D97-AF65-F5344CB8AC3E}">
        <p14:creationId xmlns:p14="http://schemas.microsoft.com/office/powerpoint/2010/main" val="2891750152"/>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3</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251520" y="1340768"/>
            <a:ext cx="8820473" cy="5078313"/>
          </a:xfrm>
          <a:prstGeom prst="rect">
            <a:avLst/>
          </a:prstGeom>
        </p:spPr>
        <p:txBody>
          <a:bodyPr wrap="square">
            <a:spAutoFit/>
          </a:bodyPr>
          <a:lstStyle/>
          <a:p>
            <a:pPr marL="395288" lvl="0" indent="-395288" algn="justLow" rtl="1"/>
            <a:r>
              <a:rPr lang="ar-EG" sz="2700" dirty="0"/>
              <a:t>1-	الإشراف على تجهيز أجهزة الحاسب </a:t>
            </a:r>
            <a:r>
              <a:rPr lang="ar-EG" sz="2700" dirty="0" err="1"/>
              <a:t>الآلى</a:t>
            </a:r>
            <a:r>
              <a:rPr lang="ar-EG" sz="2700" dirty="0"/>
              <a:t> التي سيتم اختبار الطلبة عليها بالمواصفات المطلوبة.</a:t>
            </a:r>
          </a:p>
          <a:p>
            <a:pPr marL="90488" lvl="0" algn="justLow"/>
            <a:r>
              <a:rPr lang="en-US" sz="2700" dirty="0">
                <a:latin typeface="Times" pitchFamily="18" charset="0"/>
              </a:rPr>
              <a:t>Licensed windows XP or </a:t>
            </a:r>
            <a:r>
              <a:rPr lang="en-US" sz="2700" dirty="0" smtClean="0">
                <a:latin typeface="Times" pitchFamily="18" charset="0"/>
              </a:rPr>
              <a:t>higher versions </a:t>
            </a:r>
            <a:r>
              <a:rPr lang="en-US" sz="2700" dirty="0">
                <a:latin typeface="Times" pitchFamily="18" charset="0"/>
              </a:rPr>
              <a:t>, </a:t>
            </a:r>
            <a:r>
              <a:rPr lang="en-US" sz="2700" dirty="0" smtClean="0">
                <a:latin typeface="Times" pitchFamily="18" charset="0"/>
              </a:rPr>
              <a:t>antivirus (for example Symantec) </a:t>
            </a:r>
            <a:r>
              <a:rPr lang="en-US" sz="2700" dirty="0">
                <a:latin typeface="Times" pitchFamily="18" charset="0"/>
              </a:rPr>
              <a:t>with updated database to the exam date, good and stable internet connectivity, </a:t>
            </a:r>
            <a:r>
              <a:rPr lang="en-US" sz="2700" dirty="0" smtClean="0">
                <a:latin typeface="Times" pitchFamily="18" charset="0"/>
              </a:rPr>
              <a:t>at least internet </a:t>
            </a:r>
            <a:r>
              <a:rPr lang="en-US" sz="2700" dirty="0">
                <a:latin typeface="Times" pitchFamily="18" charset="0"/>
              </a:rPr>
              <a:t>browser IE.7 OR equivalent.</a:t>
            </a:r>
          </a:p>
          <a:p>
            <a:pPr marL="395288" lvl="0" indent="-395288" algn="justLow" rtl="1"/>
            <a:r>
              <a:rPr lang="ar-EG" sz="2700" dirty="0" smtClean="0"/>
              <a:t>2-</a:t>
            </a:r>
            <a:r>
              <a:rPr lang="en-US" sz="2700" dirty="0"/>
              <a:t>	</a:t>
            </a:r>
            <a:r>
              <a:rPr lang="ar-EG" sz="2700" dirty="0"/>
              <a:t>عمل مسح للأجهزة ببرنامج </a:t>
            </a:r>
            <a:r>
              <a:rPr lang="en-US" sz="2700" dirty="0"/>
              <a:t>Antivirus </a:t>
            </a:r>
            <a:r>
              <a:rPr lang="ar-EG" sz="2700" dirty="0" smtClean="0"/>
              <a:t> وذلك </a:t>
            </a:r>
            <a:r>
              <a:rPr lang="ar-EG" sz="2700" dirty="0"/>
              <a:t>للتأكد من خلو الأجهزة من الفيروسات وملفات التجسس قبل الاختبار.</a:t>
            </a:r>
          </a:p>
          <a:p>
            <a:pPr marL="395288" lvl="0" indent="-395288" algn="justLow" rtl="1"/>
            <a:r>
              <a:rPr lang="ar-EG" sz="2700" dirty="0"/>
              <a:t>3-	عمل السياسة </a:t>
            </a:r>
            <a:r>
              <a:rPr lang="en-US" sz="2700" dirty="0"/>
              <a:t>POLICY </a:t>
            </a:r>
            <a:r>
              <a:rPr lang="ar-EG" sz="2700" dirty="0"/>
              <a:t>التي ستتطبق على الأجهزة التي سيتم عليها الاختبار والتي تمنع الطالب من فتح أي تطبيق إلا متصفح الإنترنت وعدم فتح أي موقع إلا موقع الاختبار والتأكد من فعاليتها وخلوها من المشكلات</a:t>
            </a:r>
            <a:r>
              <a:rPr lang="ar-EG" sz="2700" dirty="0" smtClean="0"/>
              <a:t>.</a:t>
            </a:r>
            <a:endParaRPr lang="en-US" sz="2700" dirty="0" smtClean="0"/>
          </a:p>
          <a:p>
            <a:pPr marL="395288" lvl="0" indent="-395288" algn="justLow" rtl="1"/>
            <a:endParaRPr lang="ar-EG" sz="2700" dirty="0"/>
          </a:p>
        </p:txBody>
      </p:sp>
      <p:sp>
        <p:nvSpPr>
          <p:cNvPr id="22" name="Line Callout 2 (Border and Accent Bar) 21"/>
          <p:cNvSpPr/>
          <p:nvPr/>
        </p:nvSpPr>
        <p:spPr>
          <a:xfrm>
            <a:off x="3563888" y="116632"/>
            <a:ext cx="2656411" cy="826862"/>
          </a:xfrm>
          <a:prstGeom prst="accentBorderCallout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smtClean="0"/>
              <a:t>ملخص المهام</a:t>
            </a:r>
            <a:endParaRPr lang="en-US" sz="2800" dirty="0"/>
          </a:p>
        </p:txBody>
      </p:sp>
    </p:spTree>
    <p:extLst>
      <p:ext uri="{BB962C8B-B14F-4D97-AF65-F5344CB8AC3E}">
        <p14:creationId xmlns:p14="http://schemas.microsoft.com/office/powerpoint/2010/main" val="3817569920"/>
      </p:ext>
    </p:extLst>
  </p:cSld>
  <p:clrMapOvr>
    <a:masterClrMapping/>
  </p:clrMapOvr>
  <p:transition spd="slow">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12576" y="-101823"/>
            <a:ext cx="10369174" cy="7059215"/>
            <a:chOff x="-612576" y="-101823"/>
            <a:chExt cx="10369174" cy="7059215"/>
          </a:xfrm>
        </p:grpSpPr>
        <p:grpSp>
          <p:nvGrpSpPr>
            <p:cNvPr id="8" name="Group 7"/>
            <p:cNvGrpSpPr/>
            <p:nvPr/>
          </p:nvGrpSpPr>
          <p:grpSpPr>
            <a:xfrm>
              <a:off x="-612576" y="0"/>
              <a:ext cx="10369174" cy="6957392"/>
              <a:chOff x="-612576" y="0"/>
              <a:chExt cx="10369174" cy="6957392"/>
            </a:xfrm>
          </p:grpSpPr>
          <p:pic>
            <p:nvPicPr>
              <p:cNvPr id="11"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a:xfrm>
            <a:off x="2267744" y="0"/>
            <a:ext cx="6876256" cy="1052736"/>
          </a:xfrm>
        </p:spPr>
        <p:style>
          <a:lnRef idx="1">
            <a:schemeClr val="dk1"/>
          </a:lnRef>
          <a:fillRef idx="3">
            <a:schemeClr val="dk1"/>
          </a:fillRef>
          <a:effectRef idx="2">
            <a:schemeClr val="dk1"/>
          </a:effectRef>
          <a:fontRef idx="minor">
            <a:schemeClr val="lt1"/>
          </a:fontRef>
        </p:style>
        <p:txBody>
          <a:bodyPr/>
          <a:lstStyle/>
          <a:p>
            <a:r>
              <a:rPr lang="ar-SA" b="1" dirty="0" smtClean="0">
                <a:solidFill>
                  <a:schemeClr val="bg1"/>
                </a:solidFill>
                <a:effectLst>
                  <a:outerShdw blurRad="38100" dist="38100" dir="2700000" algn="tl">
                    <a:srgbClr val="000000">
                      <a:alpha val="43137"/>
                    </a:srgbClr>
                  </a:outerShdw>
                </a:effectLst>
              </a:rPr>
              <a:t>شكرا</a:t>
            </a:r>
            <a:r>
              <a:rPr lang="ar-EG" b="1" dirty="0" smtClean="0">
                <a:solidFill>
                  <a:schemeClr val="bg1"/>
                </a:solidFill>
                <a:effectLst>
                  <a:outerShdw blurRad="38100" dist="38100" dir="2700000" algn="tl">
                    <a:srgbClr val="000000">
                      <a:alpha val="43137"/>
                    </a:srgbClr>
                  </a:outerShdw>
                </a:effectLst>
              </a:rPr>
              <a:t>ً</a:t>
            </a:r>
            <a:r>
              <a:rPr lang="ar-SA" b="1" dirty="0" smtClean="0">
                <a:solidFill>
                  <a:schemeClr val="bg1"/>
                </a:solidFill>
                <a:effectLst>
                  <a:outerShdw blurRad="38100" dist="38100" dir="2700000" algn="tl">
                    <a:srgbClr val="000000">
                      <a:alpha val="43137"/>
                    </a:srgbClr>
                  </a:outerShdw>
                </a:effectLst>
              </a:rPr>
              <a:t> لحسن ال</a:t>
            </a:r>
            <a:r>
              <a:rPr lang="ar-EG" b="1" dirty="0" smtClean="0">
                <a:solidFill>
                  <a:schemeClr val="bg1"/>
                </a:solidFill>
                <a:effectLst>
                  <a:outerShdw blurRad="38100" dist="38100" dir="2700000" algn="tl">
                    <a:srgbClr val="000000">
                      <a:alpha val="43137"/>
                    </a:srgbClr>
                  </a:outerShdw>
                </a:effectLst>
              </a:rPr>
              <a:t>ا</a:t>
            </a:r>
            <a:r>
              <a:rPr lang="ar-SA" b="1" dirty="0" smtClean="0">
                <a:solidFill>
                  <a:schemeClr val="bg1"/>
                </a:solidFill>
                <a:effectLst>
                  <a:outerShdw blurRad="38100" dist="38100" dir="2700000" algn="tl">
                    <a:srgbClr val="000000">
                      <a:alpha val="43137"/>
                    </a:srgbClr>
                  </a:outerShdw>
                </a:effectLst>
              </a:rPr>
              <a:t>ستماع</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30</a:t>
            </a:fld>
            <a:endParaRPr lang="en-US" b="1" dirty="0">
              <a:solidFill>
                <a:schemeClr val="bg1"/>
              </a:solidFill>
              <a:effectLst>
                <a:outerShdw blurRad="38100" dist="38100" dir="2700000" algn="tl">
                  <a:srgbClr val="000000">
                    <a:alpha val="43137"/>
                  </a:srgbClr>
                </a:outerShdw>
              </a:effectLst>
            </a:endParaRPr>
          </a:p>
        </p:txBody>
      </p:sp>
      <p:pic>
        <p:nvPicPr>
          <p:cNvPr id="17" name="Picture 11" descr="Partnerschaft"/>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83798" y="1968500"/>
            <a:ext cx="4843669" cy="3136255"/>
          </a:xfrm>
          <a:prstGeom prst="rect">
            <a:avLst/>
          </a:prstGeom>
          <a:noFill/>
          <a:ln w="9525">
            <a:noFill/>
            <a:miter lim="800000"/>
            <a:headEnd/>
            <a:tailEnd/>
          </a:ln>
        </p:spPr>
      </p:pic>
    </p:spTree>
    <p:extLst>
      <p:ext uri="{BB962C8B-B14F-4D97-AF65-F5344CB8AC3E}">
        <p14:creationId xmlns:p14="http://schemas.microsoft.com/office/powerpoint/2010/main" val="195082683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4</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251520" y="1340768"/>
            <a:ext cx="8820473" cy="5078313"/>
          </a:xfrm>
          <a:prstGeom prst="rect">
            <a:avLst/>
          </a:prstGeom>
        </p:spPr>
        <p:txBody>
          <a:bodyPr wrap="square">
            <a:spAutoFit/>
          </a:bodyPr>
          <a:lstStyle/>
          <a:p>
            <a:pPr marL="395288" indent="-395288" algn="justLow" rtl="1"/>
            <a:r>
              <a:rPr lang="ar-EG" sz="2600" dirty="0" smtClean="0"/>
              <a:t>4- </a:t>
            </a:r>
            <a:r>
              <a:rPr lang="ar-EG" sz="2600" dirty="0"/>
              <a:t>التأكد من وجود الفنيين القادرين على حل المشكلات البسيطة سواء فيما يتعلق بالبرمجيات أو الأجهزة</a:t>
            </a:r>
            <a:r>
              <a:rPr lang="en-US" sz="2600" dirty="0"/>
              <a:t>Hardware or Software  </a:t>
            </a:r>
            <a:r>
              <a:rPr lang="ar-EG" sz="2600" dirty="0" smtClean="0"/>
              <a:t> التي </a:t>
            </a:r>
            <a:r>
              <a:rPr lang="ar-EG" sz="2600" dirty="0"/>
              <a:t>يمكن أن تطرأ أثناء الاختبار.</a:t>
            </a:r>
            <a:endParaRPr lang="en-US" sz="2600" dirty="0"/>
          </a:p>
          <a:p>
            <a:pPr marL="395288" lvl="0" indent="-395288" algn="justLow" rtl="1"/>
            <a:r>
              <a:rPr lang="ar-EG" sz="2600" dirty="0" smtClean="0"/>
              <a:t>5-</a:t>
            </a:r>
            <a:r>
              <a:rPr lang="ar-EG" sz="2600" dirty="0"/>
              <a:t>	عمل اختبار سريع للأجهزة على نظام الاختبار وذلك قبل </a:t>
            </a:r>
            <a:r>
              <a:rPr lang="ar-EG" sz="2600" dirty="0" err="1"/>
              <a:t>الاختباربفترة</a:t>
            </a:r>
            <a:r>
              <a:rPr lang="ar-EG" sz="2600" dirty="0"/>
              <a:t> كافية للتأكد من إمكانية الدخول لنظام الاختبار والوصول للنتيجة المطلوبة دون أي أخطاء.</a:t>
            </a:r>
          </a:p>
          <a:p>
            <a:pPr marL="395288" lvl="0" indent="-395288" algn="justLow" rtl="1"/>
            <a:r>
              <a:rPr lang="ar-EG" sz="2600" dirty="0"/>
              <a:t>6-	التواجد أثناء الاختبار لحل المشكلات الكبيرة التي قد تطرأ في الشبكة أو الأجهزة والتعامل معها بالسرعة الكافية ، والتحقق من أن كل طالب يستطيع التعامل مع نظام الاختبار وفقا للشروط المطلوبة ويستطيع الوصول لصفحة الاختبار بدون مشكلات.</a:t>
            </a:r>
          </a:p>
          <a:p>
            <a:pPr marL="395288" lvl="0" indent="-395288" algn="justLow" rtl="1"/>
            <a:r>
              <a:rPr lang="ar-EG" sz="1050" dirty="0"/>
              <a:t>     </a:t>
            </a:r>
            <a:endParaRPr lang="ar-EG" sz="2600" dirty="0" smtClean="0"/>
          </a:p>
          <a:p>
            <a:pPr lvl="0" algn="justLow" rtl="1"/>
            <a:r>
              <a:rPr lang="ar-EG" sz="2600" dirty="0" smtClean="0"/>
              <a:t> هذا بالإضافة إلى جميع المهام المذكورة </a:t>
            </a:r>
            <a:r>
              <a:rPr lang="ar-EG" sz="2600" dirty="0" err="1" smtClean="0"/>
              <a:t>فى</a:t>
            </a:r>
            <a:r>
              <a:rPr lang="ar-EG" sz="2600" dirty="0" smtClean="0"/>
              <a:t> دليل إدارة الاختبارات ودليل التنسيق </a:t>
            </a:r>
            <a:r>
              <a:rPr lang="ar-EG" sz="2600" dirty="0" err="1" smtClean="0"/>
              <a:t>المؤسسى</a:t>
            </a:r>
            <a:r>
              <a:rPr lang="ar-EG" sz="2600" dirty="0" smtClean="0"/>
              <a:t> بالنسبة لجميع أعضاء فريق العمل.</a:t>
            </a:r>
            <a:endParaRPr lang="ar-EG" sz="2600" dirty="0"/>
          </a:p>
        </p:txBody>
      </p:sp>
      <p:sp>
        <p:nvSpPr>
          <p:cNvPr id="22" name="Line Callout 2 (Border and Accent Bar) 21"/>
          <p:cNvSpPr/>
          <p:nvPr/>
        </p:nvSpPr>
        <p:spPr>
          <a:xfrm>
            <a:off x="3563888" y="116632"/>
            <a:ext cx="2656411" cy="826862"/>
          </a:xfrm>
          <a:prstGeom prst="accentBorderCallout2">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ملخص المهام</a:t>
            </a:r>
            <a:endParaRPr lang="en-US" sz="2800" dirty="0"/>
          </a:p>
        </p:txBody>
      </p:sp>
    </p:spTree>
    <p:extLst>
      <p:ext uri="{BB962C8B-B14F-4D97-AF65-F5344CB8AC3E}">
        <p14:creationId xmlns:p14="http://schemas.microsoft.com/office/powerpoint/2010/main" val="2967384272"/>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5</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251520" y="1966481"/>
            <a:ext cx="8820473" cy="2031325"/>
          </a:xfrm>
          <a:prstGeom prst="rect">
            <a:avLst/>
          </a:prstGeom>
        </p:spPr>
        <p:txBody>
          <a:bodyPr wrap="square">
            <a:spAutoFit/>
          </a:bodyPr>
          <a:lstStyle/>
          <a:p>
            <a:pPr marL="395288" lvl="0" indent="-395288" algn="justLow" rtl="1">
              <a:lnSpc>
                <a:spcPct val="150000"/>
              </a:lnSpc>
            </a:pPr>
            <a:r>
              <a:rPr lang="ar-EG" sz="2800" b="1" dirty="0" smtClean="0"/>
              <a:t>أعضاء فريق الدعم الفني:</a:t>
            </a:r>
          </a:p>
          <a:p>
            <a:pPr marL="395288" lvl="0" indent="-395288" algn="justLow" rtl="1">
              <a:lnSpc>
                <a:spcPct val="150000"/>
              </a:lnSpc>
            </a:pPr>
            <a:r>
              <a:rPr lang="ar-EG" sz="2800" dirty="0" smtClean="0"/>
              <a:t>1  عضو هيئة تدريس لجميع الاختبارات وجميع الطلاب</a:t>
            </a:r>
          </a:p>
          <a:p>
            <a:pPr marL="395288" lvl="0" indent="-395288" algn="justLow" rtl="1">
              <a:lnSpc>
                <a:spcPct val="150000"/>
              </a:lnSpc>
            </a:pPr>
            <a:r>
              <a:rPr lang="ar-EG" sz="2800" dirty="0" smtClean="0"/>
              <a:t>1  أخصائي تكنولوجيا المعلومات لكل 40 طالب </a:t>
            </a:r>
            <a:r>
              <a:rPr lang="ar-EG" sz="2800" dirty="0" err="1" smtClean="0"/>
              <a:t>فى</a:t>
            </a:r>
            <a:r>
              <a:rPr lang="ar-EG" sz="2800" dirty="0" smtClean="0"/>
              <a:t> الاختبار الواحد</a:t>
            </a:r>
            <a:endParaRPr lang="ar-EG" sz="2800" dirty="0"/>
          </a:p>
        </p:txBody>
      </p:sp>
      <p:sp>
        <p:nvSpPr>
          <p:cNvPr id="22" name="Line Callout 2 (Border and Accent Bar) 21"/>
          <p:cNvSpPr/>
          <p:nvPr/>
        </p:nvSpPr>
        <p:spPr>
          <a:xfrm>
            <a:off x="3563888" y="116632"/>
            <a:ext cx="3240360" cy="826862"/>
          </a:xfrm>
          <a:prstGeom prst="accentBorderCallout2">
            <a:avLst>
              <a:gd name="adj1" fmla="val 18750"/>
              <a:gd name="adj2" fmla="val -8333"/>
              <a:gd name="adj3" fmla="val 18750"/>
              <a:gd name="adj4" fmla="val -16667"/>
              <a:gd name="adj5" fmla="val 108404"/>
              <a:gd name="adj6" fmla="val -36564"/>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a:t>أعضاء فريق الدعم الفني</a:t>
            </a:r>
            <a:endParaRPr lang="en-US" sz="2800" dirty="0"/>
          </a:p>
        </p:txBody>
      </p:sp>
    </p:spTree>
    <p:extLst>
      <p:ext uri="{BB962C8B-B14F-4D97-AF65-F5344CB8AC3E}">
        <p14:creationId xmlns:p14="http://schemas.microsoft.com/office/powerpoint/2010/main" val="2053438089"/>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6</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2" name="Line Callout 2 (Border and Accent Bar) 21"/>
          <p:cNvSpPr/>
          <p:nvPr/>
        </p:nvSpPr>
        <p:spPr>
          <a:xfrm>
            <a:off x="2915816" y="116632"/>
            <a:ext cx="4156514" cy="826862"/>
          </a:xfrm>
          <a:prstGeom prst="accentBorderCallout2">
            <a:avLst>
              <a:gd name="adj1" fmla="val 18750"/>
              <a:gd name="adj2" fmla="val -4316"/>
              <a:gd name="adj3" fmla="val 18750"/>
              <a:gd name="adj4" fmla="val -8586"/>
              <a:gd name="adj5" fmla="val 109769"/>
              <a:gd name="adj6" fmla="val -13648"/>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err="1" smtClean="0">
                <a:solidFill>
                  <a:schemeClr val="tx1"/>
                </a:solidFill>
              </a:rPr>
              <a:t>اعدادت</a:t>
            </a:r>
            <a:r>
              <a:rPr lang="ar-EG" sz="2800" b="1" dirty="0" smtClean="0">
                <a:solidFill>
                  <a:schemeClr val="tx1"/>
                </a:solidFill>
              </a:rPr>
              <a:t> قبل الاختبــارات</a:t>
            </a:r>
            <a:endParaRPr lang="en-US" sz="2800" b="1" dirty="0" smtClean="0">
              <a:solidFill>
                <a:schemeClr val="tx1"/>
              </a:solidFill>
            </a:endParaRPr>
          </a:p>
          <a:p>
            <a:pPr algn="ctr" rtl="1"/>
            <a:r>
              <a:rPr lang="ar-EG" sz="2800" b="1" dirty="0" smtClean="0">
                <a:solidFill>
                  <a:schemeClr val="tx1"/>
                </a:solidFill>
              </a:rPr>
              <a:t> </a:t>
            </a:r>
            <a:r>
              <a:rPr lang="en-US" sz="2800" b="1" dirty="0" smtClean="0">
                <a:solidFill>
                  <a:schemeClr val="tx1"/>
                </a:solidFill>
              </a:rPr>
              <a:t>)</a:t>
            </a:r>
            <a:r>
              <a:rPr lang="ar-EG" sz="2800" b="1" dirty="0" smtClean="0">
                <a:solidFill>
                  <a:schemeClr val="tx1"/>
                </a:solidFill>
              </a:rPr>
              <a:t>بشهرين</a:t>
            </a:r>
            <a:r>
              <a:rPr lang="en-US" sz="2800" b="1" dirty="0" smtClean="0">
                <a:solidFill>
                  <a:schemeClr val="tx1"/>
                </a:solidFill>
              </a:rPr>
              <a:t>(</a:t>
            </a:r>
            <a:endParaRPr lang="en-US" sz="2800" dirty="0">
              <a:solidFill>
                <a:schemeClr val="bg1">
                  <a:lumMod val="50000"/>
                </a:schemeClr>
              </a:solidFill>
            </a:endParaRPr>
          </a:p>
        </p:txBody>
      </p:sp>
      <p:sp>
        <p:nvSpPr>
          <p:cNvPr id="23" name="Rectangle 22"/>
          <p:cNvSpPr/>
          <p:nvPr/>
        </p:nvSpPr>
        <p:spPr>
          <a:xfrm>
            <a:off x="683568" y="764704"/>
            <a:ext cx="8199189" cy="5262979"/>
          </a:xfrm>
          <a:prstGeom prst="rect">
            <a:avLst/>
          </a:prstGeom>
        </p:spPr>
        <p:txBody>
          <a:bodyPr wrap="square">
            <a:spAutoFit/>
          </a:bodyPr>
          <a:lstStyle/>
          <a:p>
            <a:pPr marL="892175" indent="-360363" algn="justLow" rtl="1">
              <a:lnSpc>
                <a:spcPct val="150000"/>
              </a:lnSpc>
              <a:buFont typeface="Arial" pitchFamily="34" charset="0"/>
              <a:buChar char="•"/>
            </a:pPr>
            <a:endParaRPr lang="ar-EG" sz="2800" dirty="0" smtClean="0"/>
          </a:p>
          <a:p>
            <a:pPr marL="531812" algn="justLow" rtl="1">
              <a:lnSpc>
                <a:spcPct val="150000"/>
              </a:lnSpc>
            </a:pPr>
            <a:endParaRPr lang="ar-EG" sz="2800" dirty="0" smtClean="0"/>
          </a:p>
          <a:p>
            <a:pPr marL="892175" lvl="0" indent="-360363" algn="justLow" rtl="1">
              <a:lnSpc>
                <a:spcPct val="150000"/>
              </a:lnSpc>
              <a:buFont typeface="Arial" pitchFamily="34" charset="0"/>
              <a:buChar char="•"/>
            </a:pPr>
            <a:r>
              <a:rPr lang="ar-BH" sz="2800" dirty="0" smtClean="0"/>
              <a:t>إعداد </a:t>
            </a:r>
            <a:r>
              <a:rPr lang="ar-BH" sz="2800" dirty="0"/>
              <a:t>قاعة أو أكثر </a:t>
            </a:r>
            <a:r>
              <a:rPr lang="ar-BH" sz="2800" dirty="0" smtClean="0"/>
              <a:t>لاختبار</a:t>
            </a:r>
            <a:r>
              <a:rPr lang="ar-EG" sz="2800" dirty="0" smtClean="0"/>
              <a:t> 200 طالب</a:t>
            </a:r>
            <a:r>
              <a:rPr lang="ar-BH" sz="2800" dirty="0" smtClean="0"/>
              <a:t> </a:t>
            </a:r>
            <a:r>
              <a:rPr lang="ar-BH" sz="2800" dirty="0" err="1"/>
              <a:t>فى</a:t>
            </a:r>
            <a:r>
              <a:rPr lang="ar-BH" sz="2800" dirty="0"/>
              <a:t> كل </a:t>
            </a:r>
            <a:r>
              <a:rPr lang="ar-BH" sz="2800" dirty="0" smtClean="0"/>
              <a:t>مؤسسة</a:t>
            </a:r>
            <a:r>
              <a:rPr lang="ar-EG" sz="2800" dirty="0" smtClean="0"/>
              <a:t> للمسار الواحد.</a:t>
            </a:r>
            <a:endParaRPr lang="en-US" sz="2800" dirty="0"/>
          </a:p>
          <a:p>
            <a:pPr marL="892175" lvl="0" indent="-360363" algn="justLow" rtl="1">
              <a:lnSpc>
                <a:spcPct val="150000"/>
              </a:lnSpc>
              <a:buFont typeface="Arial" pitchFamily="34" charset="0"/>
              <a:buChar char="•"/>
            </a:pPr>
            <a:r>
              <a:rPr lang="ar-BH" sz="2800" dirty="0"/>
              <a:t>تجهيز القاعة / القاعات بجهاز كمبيوتر لكل </a:t>
            </a:r>
            <a:r>
              <a:rPr lang="ar-BH" sz="2800" dirty="0" smtClean="0"/>
              <a:t>طالب</a:t>
            </a:r>
            <a:r>
              <a:rPr lang="ar-EG" sz="2800" dirty="0" smtClean="0"/>
              <a:t>.</a:t>
            </a:r>
            <a:endParaRPr lang="en-US" sz="2800" dirty="0"/>
          </a:p>
          <a:p>
            <a:pPr marL="892175" lvl="0" indent="-360363" algn="justLow" rtl="1">
              <a:lnSpc>
                <a:spcPct val="150000"/>
              </a:lnSpc>
              <a:buFont typeface="Arial" pitchFamily="34" charset="0"/>
              <a:buChar char="•"/>
            </a:pPr>
            <a:r>
              <a:rPr lang="ar-BH" sz="2800" dirty="0" smtClean="0"/>
              <a:t>فني</a:t>
            </a:r>
            <a:r>
              <a:rPr lang="ar-EG" sz="2800" dirty="0" smtClean="0"/>
              <a:t>و</a:t>
            </a:r>
            <a:r>
              <a:rPr lang="ar-BH" sz="2800" dirty="0" smtClean="0"/>
              <a:t>ن </a:t>
            </a:r>
            <a:r>
              <a:rPr lang="ar-BH" sz="2800" dirty="0" err="1"/>
              <a:t>فى</a:t>
            </a:r>
            <a:r>
              <a:rPr lang="ar-BH" sz="2800" dirty="0"/>
              <a:t> نظم المعلومات لتقديم الدعم </a:t>
            </a:r>
            <a:r>
              <a:rPr lang="ar-BH" sz="2800" dirty="0" err="1"/>
              <a:t>الفنى</a:t>
            </a:r>
            <a:r>
              <a:rPr lang="ar-BH" sz="2800" dirty="0"/>
              <a:t> أثناء الاختبارات والتعامل مع المشاكل الناجمة.</a:t>
            </a:r>
            <a:endParaRPr lang="en-US" sz="2800" dirty="0"/>
          </a:p>
          <a:p>
            <a:pPr marL="361950" indent="-361950" algn="justLow" rtl="1">
              <a:lnSpc>
                <a:spcPct val="150000"/>
              </a:lnSpc>
              <a:buFont typeface="Arial" pitchFamily="34" charset="0"/>
              <a:buChar char="•"/>
            </a:pPr>
            <a:endParaRPr lang="en-US" sz="2800" dirty="0"/>
          </a:p>
        </p:txBody>
      </p:sp>
      <p:sp>
        <p:nvSpPr>
          <p:cNvPr id="24" name="Rectangle 23"/>
          <p:cNvSpPr/>
          <p:nvPr/>
        </p:nvSpPr>
        <p:spPr>
          <a:xfrm>
            <a:off x="-35625" y="1510035"/>
            <a:ext cx="9144000" cy="461665"/>
          </a:xfrm>
          <a:prstGeom prst="rect">
            <a:avLst/>
          </a:prstGeom>
          <a:solidFill>
            <a:schemeClr val="accent5">
              <a:lumMod val="20000"/>
              <a:lumOff val="80000"/>
              <a:alpha val="74000"/>
            </a:schemeClr>
          </a:solidFill>
        </p:spPr>
        <p:txBody>
          <a:bodyPr wrap="square">
            <a:spAutoFit/>
          </a:bodyPr>
          <a:lstStyle/>
          <a:p>
            <a:pPr lvl="0" algn="r" rtl="1"/>
            <a:r>
              <a:rPr lang="ar-EG" sz="2400" b="1" dirty="0" smtClean="0"/>
              <a:t>إدارة </a:t>
            </a:r>
            <a:r>
              <a:rPr lang="ar-EG" sz="2400" b="1" dirty="0"/>
              <a:t>جلسات الاختبارات </a:t>
            </a:r>
          </a:p>
        </p:txBody>
      </p:sp>
    </p:spTree>
    <p:extLst>
      <p:ext uri="{BB962C8B-B14F-4D97-AF65-F5344CB8AC3E}">
        <p14:creationId xmlns:p14="http://schemas.microsoft.com/office/powerpoint/2010/main" val="1636353816"/>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7</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 name="Rectangle 1"/>
          <p:cNvSpPr/>
          <p:nvPr/>
        </p:nvSpPr>
        <p:spPr>
          <a:xfrm>
            <a:off x="506038" y="1700808"/>
            <a:ext cx="8199189" cy="954107"/>
          </a:xfrm>
          <a:prstGeom prst="rect">
            <a:avLst/>
          </a:prstGeom>
        </p:spPr>
        <p:txBody>
          <a:bodyPr wrap="square">
            <a:spAutoFit/>
          </a:bodyPr>
          <a:lstStyle/>
          <a:p>
            <a:pPr marL="892175" lvl="0" indent="-360363" algn="justLow" rtl="1">
              <a:buFont typeface="Arial" pitchFamily="34" charset="0"/>
              <a:buChar char="•"/>
            </a:pPr>
            <a:r>
              <a:rPr lang="ar-BH" sz="2800" dirty="0"/>
              <a:t>يجب على المنسق التأكد من أن كل كمبيوتر يلبى الحد الأدنى من متطلبات النظام التالية:</a:t>
            </a:r>
            <a:endParaRPr lang="en-US" sz="2800" dirty="0"/>
          </a:p>
        </p:txBody>
      </p:sp>
      <p:pic>
        <p:nvPicPr>
          <p:cNvPr id="23" name="Picture 7"/>
          <p:cNvPicPr>
            <a:picLocks noChangeAspect="1" noChangeArrowheads="1"/>
          </p:cNvPicPr>
          <p:nvPr/>
        </p:nvPicPr>
        <p:blipFill>
          <a:blip r:embed="rId10" cstate="print"/>
          <a:srcRect/>
          <a:stretch>
            <a:fillRect/>
          </a:stretch>
        </p:blipFill>
        <p:spPr bwMode="auto">
          <a:xfrm>
            <a:off x="7524328" y="3089866"/>
            <a:ext cx="1081399" cy="1094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8"/>
          <p:cNvPicPr>
            <a:picLocks noChangeAspect="1" noChangeArrowheads="1"/>
          </p:cNvPicPr>
          <p:nvPr/>
        </p:nvPicPr>
        <p:blipFill>
          <a:blip r:embed="rId11" cstate="print"/>
          <a:srcRect/>
          <a:stretch>
            <a:fillRect/>
          </a:stretch>
        </p:blipFill>
        <p:spPr bwMode="auto">
          <a:xfrm>
            <a:off x="4932040" y="3233882"/>
            <a:ext cx="2031479" cy="803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9"/>
          <p:cNvPicPr>
            <a:picLocks noChangeAspect="1" noChangeArrowheads="1"/>
          </p:cNvPicPr>
          <p:nvPr/>
        </p:nvPicPr>
        <p:blipFill>
          <a:blip r:embed="rId12" cstate="print"/>
          <a:srcRect/>
          <a:stretch>
            <a:fillRect/>
          </a:stretch>
        </p:blipFill>
        <p:spPr bwMode="auto">
          <a:xfrm>
            <a:off x="3059832" y="3233882"/>
            <a:ext cx="1224136" cy="793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6" name="Picture 10"/>
          <p:cNvPicPr>
            <a:picLocks noChangeAspect="1" noChangeArrowheads="1"/>
          </p:cNvPicPr>
          <p:nvPr/>
        </p:nvPicPr>
        <p:blipFill>
          <a:blip r:embed="rId13" cstate="print"/>
          <a:srcRect/>
          <a:stretch>
            <a:fillRect/>
          </a:stretch>
        </p:blipFill>
        <p:spPr bwMode="auto">
          <a:xfrm>
            <a:off x="395536" y="3233882"/>
            <a:ext cx="2038350" cy="844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 name="Rectangle 36"/>
          <p:cNvSpPr/>
          <p:nvPr/>
        </p:nvSpPr>
        <p:spPr>
          <a:xfrm>
            <a:off x="2555776" y="2657818"/>
            <a:ext cx="3672408" cy="461665"/>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400" b="1" dirty="0" smtClean="0">
                <a:solidFill>
                  <a:srgbClr val="000099"/>
                </a:solidFill>
              </a:rPr>
              <a:t>محركات البحث</a:t>
            </a:r>
            <a:r>
              <a:rPr lang="ar-EG" sz="2400" b="1" dirty="0" smtClean="0">
                <a:solidFill>
                  <a:srgbClr val="000099"/>
                </a:solidFill>
              </a:rPr>
              <a:t> (متصفح الإنترنت)</a:t>
            </a:r>
          </a:p>
        </p:txBody>
      </p:sp>
      <p:sp>
        <p:nvSpPr>
          <p:cNvPr id="38" name="Rectangle 37"/>
          <p:cNvSpPr/>
          <p:nvPr/>
        </p:nvSpPr>
        <p:spPr>
          <a:xfrm>
            <a:off x="7164288" y="4241994"/>
            <a:ext cx="1800200" cy="677108"/>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b="1" dirty="0" smtClean="0">
                <a:solidFill>
                  <a:srgbClr val="000099"/>
                </a:solidFill>
              </a:rPr>
              <a:t>Internet Explorer </a:t>
            </a:r>
            <a:r>
              <a:rPr lang="en-AU" sz="2000" b="1" dirty="0" smtClean="0">
                <a:solidFill>
                  <a:srgbClr val="000099"/>
                </a:solidFill>
              </a:rPr>
              <a:t>6+</a:t>
            </a:r>
            <a:endParaRPr lang="en-US" sz="2000" b="1" dirty="0">
              <a:solidFill>
                <a:srgbClr val="000099"/>
              </a:solidFill>
            </a:endParaRPr>
          </a:p>
        </p:txBody>
      </p:sp>
      <p:sp>
        <p:nvSpPr>
          <p:cNvPr id="39" name="Rectangle 38"/>
          <p:cNvSpPr/>
          <p:nvPr/>
        </p:nvSpPr>
        <p:spPr>
          <a:xfrm>
            <a:off x="467544" y="4243735"/>
            <a:ext cx="1800200" cy="769441"/>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b="1" dirty="0" smtClean="0">
                <a:solidFill>
                  <a:srgbClr val="000099"/>
                </a:solidFill>
              </a:rPr>
              <a:t>Chrome </a:t>
            </a:r>
            <a:endParaRPr lang="ar-EG" b="1" dirty="0" smtClean="0">
              <a:solidFill>
                <a:srgbClr val="000099"/>
              </a:solidFill>
            </a:endParaRPr>
          </a:p>
          <a:p>
            <a:pPr algn="ctr"/>
            <a:r>
              <a:rPr lang="en-AU" sz="2000" b="1" dirty="0" smtClean="0">
                <a:solidFill>
                  <a:srgbClr val="000099"/>
                </a:solidFill>
              </a:rPr>
              <a:t>6+</a:t>
            </a:r>
            <a:endParaRPr lang="en-US" sz="2000" b="1" dirty="0" smtClean="0">
              <a:solidFill>
                <a:srgbClr val="000099"/>
              </a:solidFill>
            </a:endParaRPr>
          </a:p>
        </p:txBody>
      </p:sp>
      <p:sp>
        <p:nvSpPr>
          <p:cNvPr id="40" name="Rectangle 39"/>
          <p:cNvSpPr/>
          <p:nvPr/>
        </p:nvSpPr>
        <p:spPr>
          <a:xfrm>
            <a:off x="2771800" y="4243735"/>
            <a:ext cx="1800200" cy="769441"/>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b="1" dirty="0" smtClean="0">
                <a:solidFill>
                  <a:srgbClr val="000099"/>
                </a:solidFill>
              </a:rPr>
              <a:t>Opera </a:t>
            </a:r>
            <a:endParaRPr lang="ar-EG" sz="2400" b="1" dirty="0" smtClean="0">
              <a:solidFill>
                <a:srgbClr val="000099"/>
              </a:solidFill>
            </a:endParaRPr>
          </a:p>
          <a:p>
            <a:pPr algn="ctr"/>
            <a:r>
              <a:rPr lang="en-AU" sz="2000" b="1" dirty="0" smtClean="0">
                <a:solidFill>
                  <a:srgbClr val="000099"/>
                </a:solidFill>
              </a:rPr>
              <a:t>10.5+</a:t>
            </a:r>
            <a:endParaRPr lang="en-US" sz="2000" b="1" dirty="0" smtClean="0">
              <a:solidFill>
                <a:srgbClr val="000099"/>
              </a:solidFill>
            </a:endParaRPr>
          </a:p>
        </p:txBody>
      </p:sp>
      <p:sp>
        <p:nvSpPr>
          <p:cNvPr id="41" name="Rectangle 40"/>
          <p:cNvSpPr/>
          <p:nvPr/>
        </p:nvSpPr>
        <p:spPr>
          <a:xfrm>
            <a:off x="5076056" y="4241994"/>
            <a:ext cx="1800200" cy="769441"/>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AU" sz="2400" b="1" dirty="0" smtClean="0">
                <a:solidFill>
                  <a:srgbClr val="000099"/>
                </a:solidFill>
              </a:rPr>
              <a:t>Firefox </a:t>
            </a:r>
            <a:endParaRPr lang="ar-EG" sz="2400" b="1" dirty="0" smtClean="0">
              <a:solidFill>
                <a:srgbClr val="000099"/>
              </a:solidFill>
            </a:endParaRPr>
          </a:p>
          <a:p>
            <a:pPr algn="ctr"/>
            <a:r>
              <a:rPr lang="en-AU" sz="2000" b="1" dirty="0" smtClean="0">
                <a:solidFill>
                  <a:srgbClr val="000099"/>
                </a:solidFill>
              </a:rPr>
              <a:t>3.6+</a:t>
            </a:r>
            <a:endParaRPr lang="en-US" sz="2000" b="1" dirty="0">
              <a:solidFill>
                <a:srgbClr val="000099"/>
              </a:solidFill>
            </a:endParaRPr>
          </a:p>
        </p:txBody>
      </p:sp>
      <p:sp>
        <p:nvSpPr>
          <p:cNvPr id="42" name="Rectangle 41"/>
          <p:cNvSpPr/>
          <p:nvPr/>
        </p:nvSpPr>
        <p:spPr>
          <a:xfrm>
            <a:off x="3347864" y="5229200"/>
            <a:ext cx="3168352" cy="400110"/>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r" rtl="1"/>
            <a:r>
              <a:rPr lang="ar-SA" sz="2000" b="1" dirty="0" smtClean="0">
                <a:solidFill>
                  <a:srgbClr val="000099"/>
                </a:solidFill>
              </a:rPr>
              <a:t>دقة الشاشة : </a:t>
            </a:r>
            <a:r>
              <a:rPr lang="en-AU" sz="2000" b="1" dirty="0" smtClean="0">
                <a:solidFill>
                  <a:srgbClr val="000099"/>
                </a:solidFill>
              </a:rPr>
              <a:t>1024x768</a:t>
            </a:r>
            <a:r>
              <a:rPr lang="ar-SA" sz="2000" b="1" dirty="0" smtClean="0">
                <a:solidFill>
                  <a:srgbClr val="000099"/>
                </a:solidFill>
              </a:rPr>
              <a:t> أو أعلي</a:t>
            </a:r>
            <a:endParaRPr lang="en-US" sz="2000" b="1" dirty="0" smtClean="0">
              <a:solidFill>
                <a:srgbClr val="000099"/>
              </a:solidFill>
            </a:endParaRPr>
          </a:p>
        </p:txBody>
      </p:sp>
      <p:sp>
        <p:nvSpPr>
          <p:cNvPr id="43" name="Rectangle 42"/>
          <p:cNvSpPr/>
          <p:nvPr/>
        </p:nvSpPr>
        <p:spPr>
          <a:xfrm>
            <a:off x="3635896" y="6021288"/>
            <a:ext cx="2664296" cy="400110"/>
          </a:xfrm>
          <a:prstGeom prst="rect">
            <a:avLst/>
          </a:prstGeom>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2000" b="1" dirty="0" smtClean="0">
                <a:solidFill>
                  <a:srgbClr val="000099"/>
                </a:solidFill>
              </a:rPr>
              <a:t>اتصال فعال بالإنترنت</a:t>
            </a:r>
            <a:endParaRPr lang="en-US" sz="2000" b="1" dirty="0">
              <a:solidFill>
                <a:srgbClr val="000099"/>
              </a:solidFill>
            </a:endParaRPr>
          </a:p>
        </p:txBody>
      </p:sp>
      <p:sp>
        <p:nvSpPr>
          <p:cNvPr id="45" name="Rectangle 44"/>
          <p:cNvSpPr/>
          <p:nvPr/>
        </p:nvSpPr>
        <p:spPr>
          <a:xfrm>
            <a:off x="-36512" y="1311151"/>
            <a:ext cx="9180512" cy="461665"/>
          </a:xfrm>
          <a:prstGeom prst="rect">
            <a:avLst/>
          </a:prstGeom>
          <a:solidFill>
            <a:schemeClr val="accent5">
              <a:lumMod val="20000"/>
              <a:lumOff val="80000"/>
              <a:alpha val="74000"/>
            </a:schemeClr>
          </a:solidFill>
        </p:spPr>
        <p:txBody>
          <a:bodyPr wrap="square">
            <a:spAutoFit/>
          </a:bodyPr>
          <a:lstStyle/>
          <a:p>
            <a:pPr marL="631825" lvl="0" indent="-631825" algn="justLow" rtl="1"/>
            <a:r>
              <a:rPr lang="ar-EG" sz="2400" b="1" dirty="0" smtClean="0"/>
              <a:t>التأكيد </a:t>
            </a:r>
            <a:r>
              <a:rPr lang="ar-EG" sz="2400" b="1" dirty="0"/>
              <a:t>على استيفاء </a:t>
            </a:r>
            <a:r>
              <a:rPr lang="ar-EG" sz="2400" b="1" dirty="0" smtClean="0"/>
              <a:t>وتلبية متطلبات </a:t>
            </a:r>
            <a:r>
              <a:rPr lang="ar-EG" sz="2400" b="1" dirty="0"/>
              <a:t>نظام الاختبار الإلكتروني</a:t>
            </a:r>
          </a:p>
        </p:txBody>
      </p:sp>
      <p:sp>
        <p:nvSpPr>
          <p:cNvPr id="46" name="Line Callout 2 (Border and Accent Bar) 45"/>
          <p:cNvSpPr/>
          <p:nvPr/>
        </p:nvSpPr>
        <p:spPr>
          <a:xfrm>
            <a:off x="2915816" y="116632"/>
            <a:ext cx="4156514" cy="826862"/>
          </a:xfrm>
          <a:prstGeom prst="accentBorderCallout2">
            <a:avLst>
              <a:gd name="adj1" fmla="val 18750"/>
              <a:gd name="adj2" fmla="val -4316"/>
              <a:gd name="adj3" fmla="val 18750"/>
              <a:gd name="adj4" fmla="val -8586"/>
              <a:gd name="adj5" fmla="val 109769"/>
              <a:gd name="adj6" fmla="val -13648"/>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err="1">
                <a:solidFill>
                  <a:schemeClr val="tx1"/>
                </a:solidFill>
              </a:rPr>
              <a:t>اعدادت</a:t>
            </a:r>
            <a:r>
              <a:rPr lang="ar-EG" sz="2800" b="1" dirty="0">
                <a:solidFill>
                  <a:schemeClr val="tx1"/>
                </a:solidFill>
              </a:rPr>
              <a:t> قبل الاختبــارات</a:t>
            </a:r>
            <a:endParaRPr lang="en-US" sz="2800" b="1" dirty="0">
              <a:solidFill>
                <a:schemeClr val="tx1"/>
              </a:solidFill>
            </a:endParaRPr>
          </a:p>
          <a:p>
            <a:pPr algn="ctr" rtl="1"/>
            <a:r>
              <a:rPr lang="ar-EG" sz="2800" b="1" dirty="0">
                <a:solidFill>
                  <a:schemeClr val="tx1"/>
                </a:solidFill>
              </a:rPr>
              <a:t> </a:t>
            </a:r>
            <a:r>
              <a:rPr lang="en-US" sz="2800" b="1" dirty="0">
                <a:solidFill>
                  <a:schemeClr val="tx1"/>
                </a:solidFill>
              </a:rPr>
              <a:t>)</a:t>
            </a:r>
            <a:r>
              <a:rPr lang="ar-EG" sz="2800" b="1" dirty="0">
                <a:solidFill>
                  <a:schemeClr val="tx1"/>
                </a:solidFill>
              </a:rPr>
              <a:t>بشهرين</a:t>
            </a:r>
            <a:r>
              <a:rPr lang="en-US" sz="2800" b="1" dirty="0">
                <a:solidFill>
                  <a:schemeClr val="tx1"/>
                </a:solidFill>
              </a:rPr>
              <a:t>(</a:t>
            </a:r>
            <a:endParaRPr lang="en-US" sz="2800" dirty="0">
              <a:solidFill>
                <a:schemeClr val="bg1">
                  <a:lumMod val="50000"/>
                </a:schemeClr>
              </a:solidFill>
            </a:endParaRPr>
          </a:p>
        </p:txBody>
      </p:sp>
    </p:spTree>
    <p:extLst>
      <p:ext uri="{BB962C8B-B14F-4D97-AF65-F5344CB8AC3E}">
        <p14:creationId xmlns:p14="http://schemas.microsoft.com/office/powerpoint/2010/main" val="2805383346"/>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8</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36" name="Rectangle 35"/>
          <p:cNvSpPr/>
          <p:nvPr/>
        </p:nvSpPr>
        <p:spPr>
          <a:xfrm>
            <a:off x="-36512" y="1311151"/>
            <a:ext cx="9180512" cy="461665"/>
          </a:xfrm>
          <a:prstGeom prst="rect">
            <a:avLst/>
          </a:prstGeom>
          <a:solidFill>
            <a:schemeClr val="accent5">
              <a:lumMod val="20000"/>
              <a:lumOff val="80000"/>
              <a:alpha val="74000"/>
            </a:schemeClr>
          </a:solidFill>
        </p:spPr>
        <p:txBody>
          <a:bodyPr wrap="square">
            <a:spAutoFit/>
          </a:bodyPr>
          <a:lstStyle/>
          <a:p>
            <a:pPr lvl="0" algn="r" rtl="1"/>
            <a:r>
              <a:rPr lang="ar-EG" sz="2400" b="1" dirty="0" smtClean="0"/>
              <a:t>إعدادات المستخدم على الكمبيوتر </a:t>
            </a:r>
            <a:r>
              <a:rPr lang="en-US" sz="2400" b="1" dirty="0"/>
              <a:t>Set Computer Profiles</a:t>
            </a:r>
            <a:r>
              <a:rPr lang="ar-EG" sz="2400" b="1" dirty="0"/>
              <a:t>     </a:t>
            </a:r>
          </a:p>
        </p:txBody>
      </p:sp>
      <p:sp>
        <p:nvSpPr>
          <p:cNvPr id="37" name="Line Callout 2 (Border and Accent Bar) 36"/>
          <p:cNvSpPr/>
          <p:nvPr/>
        </p:nvSpPr>
        <p:spPr>
          <a:xfrm>
            <a:off x="2915816" y="116632"/>
            <a:ext cx="4156514" cy="826862"/>
          </a:xfrm>
          <a:prstGeom prst="accentBorderCallout2">
            <a:avLst>
              <a:gd name="adj1" fmla="val 18750"/>
              <a:gd name="adj2" fmla="val -4316"/>
              <a:gd name="adj3" fmla="val 18750"/>
              <a:gd name="adj4" fmla="val -8586"/>
              <a:gd name="adj5" fmla="val 109769"/>
              <a:gd name="adj6" fmla="val -13648"/>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EG" sz="2800" b="1" dirty="0" err="1">
                <a:solidFill>
                  <a:schemeClr val="tx1"/>
                </a:solidFill>
              </a:rPr>
              <a:t>اعدادت</a:t>
            </a:r>
            <a:r>
              <a:rPr lang="ar-EG" sz="2800" b="1" dirty="0">
                <a:solidFill>
                  <a:schemeClr val="tx1"/>
                </a:solidFill>
              </a:rPr>
              <a:t> قبل الاختبــارات</a:t>
            </a:r>
            <a:endParaRPr lang="en-US" sz="2800" b="1" dirty="0">
              <a:solidFill>
                <a:schemeClr val="tx1"/>
              </a:solidFill>
            </a:endParaRPr>
          </a:p>
          <a:p>
            <a:pPr algn="ctr" rtl="1"/>
            <a:r>
              <a:rPr lang="ar-EG" sz="2800" b="1" dirty="0">
                <a:solidFill>
                  <a:schemeClr val="tx1"/>
                </a:solidFill>
              </a:rPr>
              <a:t> </a:t>
            </a:r>
            <a:r>
              <a:rPr lang="en-US" sz="2800" b="1" dirty="0">
                <a:solidFill>
                  <a:schemeClr val="tx1"/>
                </a:solidFill>
              </a:rPr>
              <a:t>)</a:t>
            </a:r>
            <a:r>
              <a:rPr lang="ar-EG" sz="2800" b="1" dirty="0">
                <a:solidFill>
                  <a:schemeClr val="tx1"/>
                </a:solidFill>
              </a:rPr>
              <a:t>بشهرين</a:t>
            </a:r>
            <a:r>
              <a:rPr lang="en-US" sz="2800" b="1" dirty="0">
                <a:solidFill>
                  <a:schemeClr val="tx1"/>
                </a:solidFill>
              </a:rPr>
              <a:t>(</a:t>
            </a:r>
            <a:endParaRPr lang="en-US" sz="2800" dirty="0">
              <a:solidFill>
                <a:schemeClr val="bg1">
                  <a:lumMod val="50000"/>
                </a:schemeClr>
              </a:solidFill>
            </a:endParaRPr>
          </a:p>
        </p:txBody>
      </p:sp>
      <p:sp>
        <p:nvSpPr>
          <p:cNvPr id="22" name="Rectangle 21"/>
          <p:cNvSpPr/>
          <p:nvPr/>
        </p:nvSpPr>
        <p:spPr>
          <a:xfrm>
            <a:off x="477267" y="1772816"/>
            <a:ext cx="8361893" cy="3970318"/>
          </a:xfrm>
          <a:prstGeom prst="rect">
            <a:avLst/>
          </a:prstGeom>
        </p:spPr>
        <p:txBody>
          <a:bodyPr wrap="square">
            <a:spAutoFit/>
          </a:bodyPr>
          <a:lstStyle/>
          <a:p>
            <a:pPr marL="892175" indent="-360363" algn="justLow" rtl="1">
              <a:lnSpc>
                <a:spcPct val="150000"/>
              </a:lnSpc>
              <a:buFont typeface="Arial" pitchFamily="34" charset="0"/>
              <a:buChar char="•"/>
            </a:pPr>
            <a:r>
              <a:rPr lang="ar-EG" sz="2800" dirty="0"/>
              <a:t>يتم وضع </a:t>
            </a:r>
            <a:r>
              <a:rPr lang="ar-BH" sz="2800" dirty="0"/>
              <a:t>إعداد</a:t>
            </a:r>
            <a:r>
              <a:rPr lang="ar-EG" sz="2800" dirty="0"/>
              <a:t>ات</a:t>
            </a:r>
            <a:r>
              <a:rPr lang="ar-BH" sz="2800" dirty="0"/>
              <a:t> </a:t>
            </a:r>
            <a:r>
              <a:rPr lang="ar-EG" sz="2800" dirty="0" smtClean="0"/>
              <a:t>المستخدم على </a:t>
            </a:r>
            <a:r>
              <a:rPr lang="ar-BH" sz="2800" dirty="0" smtClean="0"/>
              <a:t>الكمبيوتر </a:t>
            </a:r>
            <a:r>
              <a:rPr lang="ar-BH" sz="2800" dirty="0"/>
              <a:t>بطريقة </a:t>
            </a:r>
            <a:r>
              <a:rPr lang="ar-BH" sz="2800" dirty="0" smtClean="0"/>
              <a:t>م</a:t>
            </a:r>
            <a:r>
              <a:rPr lang="ar-EG" sz="2800" dirty="0" smtClean="0"/>
              <a:t>ق</a:t>
            </a:r>
            <a:r>
              <a:rPr lang="ar-BH" sz="2800" dirty="0" err="1" smtClean="0"/>
              <a:t>يدة</a:t>
            </a:r>
            <a:r>
              <a:rPr lang="ar-BH" sz="2800" dirty="0" smtClean="0"/>
              <a:t> </a:t>
            </a:r>
            <a:r>
              <a:rPr lang="ar-BH" sz="2800" dirty="0"/>
              <a:t>الاستخدام وذلك لضمان عدم تمكن الطلاب من:</a:t>
            </a:r>
            <a:endParaRPr lang="ar-EG" sz="2800" dirty="0"/>
          </a:p>
          <a:p>
            <a:pPr marL="1347788" indent="-457200" algn="justLow" rtl="1">
              <a:lnSpc>
                <a:spcPct val="150000"/>
              </a:lnSpc>
              <a:buFont typeface="Wingdings" pitchFamily="2" charset="2"/>
              <a:buChar char="ü"/>
            </a:pPr>
            <a:r>
              <a:rPr lang="ar-BH" sz="2800" dirty="0"/>
              <a:t>تغيير إعداد</a:t>
            </a:r>
            <a:r>
              <a:rPr lang="ar-EG" sz="2800" dirty="0"/>
              <a:t>ات</a:t>
            </a:r>
            <a:r>
              <a:rPr lang="ar-BH" sz="2800" dirty="0"/>
              <a:t> النظام</a:t>
            </a:r>
            <a:endParaRPr lang="en-US" sz="2800" dirty="0"/>
          </a:p>
          <a:p>
            <a:pPr marL="1347788" indent="-457200" algn="justLow" rtl="1">
              <a:lnSpc>
                <a:spcPct val="150000"/>
              </a:lnSpc>
              <a:buFont typeface="Wingdings" pitchFamily="2" charset="2"/>
              <a:buChar char="ü"/>
            </a:pPr>
            <a:r>
              <a:rPr lang="ar-BH" sz="2800" dirty="0" smtClean="0"/>
              <a:t>الوصول </a:t>
            </a:r>
            <a:r>
              <a:rPr lang="ar-BH" sz="2800" dirty="0"/>
              <a:t>إلى تطبيقات أخرى على </a:t>
            </a:r>
            <a:r>
              <a:rPr lang="ar-BH" sz="2800" dirty="0" smtClean="0"/>
              <a:t>ال</a:t>
            </a:r>
            <a:r>
              <a:rPr lang="ar-EG" sz="2800" dirty="0" smtClean="0"/>
              <a:t>إ</a:t>
            </a:r>
            <a:r>
              <a:rPr lang="ar-BH" sz="2800" dirty="0" err="1" smtClean="0"/>
              <a:t>نترنت</a:t>
            </a:r>
            <a:endParaRPr lang="en-US" sz="2800" dirty="0"/>
          </a:p>
          <a:p>
            <a:pPr marL="1347788" lvl="0" indent="-457200" algn="justLow" rtl="1">
              <a:lnSpc>
                <a:spcPct val="150000"/>
              </a:lnSpc>
              <a:buFont typeface="Wingdings" pitchFamily="2" charset="2"/>
              <a:buChar char="ü"/>
            </a:pPr>
            <a:r>
              <a:rPr lang="ar-BH" sz="2800" dirty="0" smtClean="0"/>
              <a:t>الوصول </a:t>
            </a:r>
            <a:r>
              <a:rPr lang="ar-BH" sz="2800" dirty="0"/>
              <a:t>إلى تطبيقات </a:t>
            </a:r>
            <a:r>
              <a:rPr lang="ar-EG" sz="2800" dirty="0"/>
              <a:t> مثبتة على </a:t>
            </a:r>
            <a:r>
              <a:rPr lang="ar-EG" sz="2800" dirty="0" smtClean="0"/>
              <a:t>الكمبيوتر</a:t>
            </a:r>
            <a:endParaRPr lang="en-US" sz="2800" dirty="0"/>
          </a:p>
          <a:p>
            <a:pPr marL="361950" indent="-361950" algn="justLow" rtl="1">
              <a:lnSpc>
                <a:spcPct val="150000"/>
              </a:lnSpc>
              <a:buFont typeface="Arial" pitchFamily="34" charset="0"/>
              <a:buChar char="•"/>
            </a:pPr>
            <a:endParaRPr lang="en-US" sz="2800" dirty="0"/>
          </a:p>
        </p:txBody>
      </p:sp>
    </p:spTree>
    <p:extLst>
      <p:ext uri="{BB962C8B-B14F-4D97-AF65-F5344CB8AC3E}">
        <p14:creationId xmlns:p14="http://schemas.microsoft.com/office/powerpoint/2010/main" val="2464074210"/>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12576" y="-101823"/>
            <a:ext cx="10369174" cy="7059215"/>
            <a:chOff x="-612576" y="-101823"/>
            <a:chExt cx="10369174" cy="7059215"/>
          </a:xfrm>
        </p:grpSpPr>
        <p:grpSp>
          <p:nvGrpSpPr>
            <p:cNvPr id="27" name="Group 26"/>
            <p:cNvGrpSpPr/>
            <p:nvPr/>
          </p:nvGrpSpPr>
          <p:grpSpPr>
            <a:xfrm>
              <a:off x="-612576" y="0"/>
              <a:ext cx="10369174" cy="6957392"/>
              <a:chOff x="-612576" y="0"/>
              <a:chExt cx="10369174" cy="6957392"/>
            </a:xfrm>
          </p:grpSpPr>
          <p:pic>
            <p:nvPicPr>
              <p:cNvPr id="30"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0"/>
                <a:ext cx="6804248"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25" y="0"/>
                <a:ext cx="2375377" cy="104747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Abu Yossef\Desktop\Pict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25" y="1124744"/>
                <a:ext cx="2375377" cy="1440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Abu Yossef\Desktop\Picture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124744"/>
                <a:ext cx="6804248" cy="1440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descr="C:\Users\Abu Yossef\Desktop\Picture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V="1">
                <a:off x="-545331" y="6453336"/>
                <a:ext cx="10301929" cy="4467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Abu Yossef\Desktop\Picture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576" y="6547657"/>
                <a:ext cx="10297166" cy="40973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6" descr="C:\Users\Abu Yossef\Desktop\Picture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756" y="0"/>
              <a:ext cx="1090613" cy="19685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Abu Yossef\Desktop\Picture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520" y="-101823"/>
              <a:ext cx="585787" cy="1298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p:cNvSpPr>
            <a:spLocks noGrp="1"/>
          </p:cNvSpPr>
          <p:nvPr>
            <p:ph type="sldNum" sz="quarter" idx="12"/>
          </p:nvPr>
        </p:nvSpPr>
        <p:spPr/>
        <p:txBody>
          <a:bodyPr/>
          <a:lstStyle/>
          <a:p>
            <a:fld id="{916A938D-523D-476F-AC74-ED991CC9B3F2}" type="slidenum">
              <a:rPr lang="en-US" b="1">
                <a:solidFill>
                  <a:schemeClr val="bg1"/>
                </a:solidFill>
                <a:effectLst>
                  <a:outerShdw blurRad="38100" dist="38100" dir="2700000" algn="tl">
                    <a:srgbClr val="000000">
                      <a:alpha val="43137"/>
                    </a:srgbClr>
                  </a:outerShdw>
                </a:effectLst>
              </a:rPr>
              <a:pPr/>
              <a:t>9</a:t>
            </a:fld>
            <a:endParaRPr lang="en-US" b="1" dirty="0">
              <a:solidFill>
                <a:schemeClr val="bg1"/>
              </a:solidFill>
              <a:effectLst>
                <a:outerShdw blurRad="38100" dist="38100" dir="2700000" algn="tl">
                  <a:srgbClr val="000000">
                    <a:alpha val="43137"/>
                  </a:srgbClr>
                </a:outerShdw>
              </a:effectLst>
            </a:endParaRPr>
          </a:p>
        </p:txBody>
      </p:sp>
      <p:pic>
        <p:nvPicPr>
          <p:cNvPr id="15" name="Picture 14"/>
          <p:cNvPicPr>
            <a:picLocks noChangeAspect="1" noChangeArrowheads="1"/>
          </p:cNvPicPr>
          <p:nvPr/>
        </p:nvPicPr>
        <p:blipFill>
          <a:blip r:embed="rId8" cstate="print"/>
          <a:srcRect/>
          <a:stretch>
            <a:fillRect/>
          </a:stretch>
        </p:blipFill>
        <p:spPr bwMode="auto">
          <a:xfrm>
            <a:off x="-36512" y="6165304"/>
            <a:ext cx="5332040" cy="764430"/>
          </a:xfrm>
          <a:prstGeom prst="rect">
            <a:avLst/>
          </a:prstGeom>
          <a:noFill/>
          <a:ln w="9525" algn="ctr">
            <a:noFill/>
            <a:miter lim="800000"/>
            <a:headEnd/>
            <a:tailEnd/>
          </a:ln>
        </p:spPr>
      </p:pic>
      <p:grpSp>
        <p:nvGrpSpPr>
          <p:cNvPr id="16" name="Group 15"/>
          <p:cNvGrpSpPr/>
          <p:nvPr/>
        </p:nvGrpSpPr>
        <p:grpSpPr>
          <a:xfrm>
            <a:off x="6929454" y="116632"/>
            <a:ext cx="1885952" cy="1165436"/>
            <a:chOff x="6929454" y="30370"/>
            <a:chExt cx="1885952" cy="1622238"/>
          </a:xfrm>
        </p:grpSpPr>
        <p:pic>
          <p:nvPicPr>
            <p:cNvPr id="19" name="Picture 3" descr="%D9%86%D8%B3%D8%B1+%D9%85%D8%B5%D8%B1"/>
            <p:cNvPicPr>
              <a:picLocks noChangeAspect="1" noChangeArrowheads="1"/>
            </p:cNvPicPr>
            <p:nvPr/>
          </p:nvPicPr>
          <p:blipFill>
            <a:blip r:embed="rId9" cstate="print"/>
            <a:srcRect/>
            <a:stretch>
              <a:fillRect/>
            </a:stretch>
          </p:blipFill>
          <p:spPr bwMode="auto">
            <a:xfrm>
              <a:off x="7524328" y="30370"/>
              <a:ext cx="672582" cy="683986"/>
            </a:xfrm>
            <a:prstGeom prst="rect">
              <a:avLst/>
            </a:prstGeom>
            <a:noFill/>
            <a:effectLst>
              <a:outerShdw dist="107763" dir="13500000" algn="ctr" rotWithShape="0">
                <a:srgbClr val="808080">
                  <a:alpha val="50000"/>
                </a:srgbClr>
              </a:outerShdw>
            </a:effectLst>
          </p:spPr>
        </p:pic>
        <p:sp>
          <p:nvSpPr>
            <p:cNvPr id="20" name="Rectangle 19"/>
            <p:cNvSpPr/>
            <p:nvPr/>
          </p:nvSpPr>
          <p:spPr>
            <a:xfrm>
              <a:off x="7072330" y="982450"/>
              <a:ext cx="1500198" cy="1988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bg1"/>
                  </a:solidFill>
                  <a:latin typeface="Andalus" pitchFamily="18" charset="-78"/>
                  <a:cs typeface="Andalus" pitchFamily="18" charset="-78"/>
                </a:rPr>
                <a:t>وزارة التعليم العالـي</a:t>
              </a:r>
              <a:endParaRPr lang="en-US" dirty="0">
                <a:solidFill>
                  <a:schemeClr val="bg1"/>
                </a:solidFill>
                <a:latin typeface="Andalus" pitchFamily="18" charset="-78"/>
                <a:cs typeface="Andalus" pitchFamily="18" charset="-78"/>
              </a:endParaRPr>
            </a:p>
          </p:txBody>
        </p:sp>
        <p:sp>
          <p:nvSpPr>
            <p:cNvPr id="21" name="Rectangle 20"/>
            <p:cNvSpPr/>
            <p:nvPr/>
          </p:nvSpPr>
          <p:spPr>
            <a:xfrm>
              <a:off x="6929454" y="1352570"/>
              <a:ext cx="1885952"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solidFill>
                    <a:schemeClr val="tx1"/>
                  </a:solidFill>
                  <a:latin typeface="Andalus" pitchFamily="18" charset="-78"/>
                  <a:cs typeface="Andalus" pitchFamily="18" charset="-78"/>
                </a:rPr>
                <a:t>وحــدة إدارة المشروعــــات</a:t>
              </a:r>
              <a:endParaRPr lang="en-US" dirty="0">
                <a:solidFill>
                  <a:schemeClr val="tx1"/>
                </a:solidFill>
                <a:latin typeface="Andalus" pitchFamily="18" charset="-78"/>
                <a:cs typeface="Andalus" pitchFamily="18" charset="-78"/>
              </a:endParaRPr>
            </a:p>
          </p:txBody>
        </p:sp>
      </p:grpSp>
      <p:sp>
        <p:nvSpPr>
          <p:cNvPr id="22" name="Line Callout 2 (Border and Accent Bar) 21"/>
          <p:cNvSpPr/>
          <p:nvPr/>
        </p:nvSpPr>
        <p:spPr>
          <a:xfrm>
            <a:off x="3131840" y="116632"/>
            <a:ext cx="3940490" cy="826862"/>
          </a:xfrm>
          <a:prstGeom prst="accentBorderCallout2">
            <a:avLst>
              <a:gd name="adj1" fmla="val 18750"/>
              <a:gd name="adj2" fmla="val -4316"/>
              <a:gd name="adj3" fmla="val 18750"/>
              <a:gd name="adj4" fmla="val -10487"/>
              <a:gd name="adj5" fmla="val 112499"/>
              <a:gd name="adj6" fmla="val -19868"/>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ar-EG" sz="2800" dirty="0">
                <a:solidFill>
                  <a:schemeClr val="tx1"/>
                </a:solidFill>
                <a:effectLst>
                  <a:outerShdw blurRad="38100" dist="38100" dir="2700000" algn="tl">
                    <a:srgbClr val="000000">
                      <a:alpha val="43137"/>
                    </a:srgbClr>
                  </a:outerShdw>
                </a:effectLst>
              </a:rPr>
              <a:t>طريقة </a:t>
            </a:r>
            <a:r>
              <a:rPr lang="ar-EG" sz="2800" dirty="0" smtClean="0">
                <a:solidFill>
                  <a:schemeClr val="tx1"/>
                </a:solidFill>
                <a:effectLst>
                  <a:outerShdw blurRad="38100" dist="38100" dir="2700000" algn="tl">
                    <a:srgbClr val="000000">
                      <a:alpha val="43137"/>
                    </a:srgbClr>
                  </a:outerShdw>
                </a:effectLst>
              </a:rPr>
              <a:t>إعدادات</a:t>
            </a:r>
          </a:p>
          <a:p>
            <a:pPr lvl="0" algn="ctr"/>
            <a:r>
              <a:rPr lang="ar-EG" sz="2800" dirty="0" smtClean="0">
                <a:solidFill>
                  <a:schemeClr val="tx1"/>
                </a:solidFill>
                <a:effectLst>
                  <a:outerShdw blurRad="38100" dist="38100" dir="2700000" algn="tl">
                    <a:srgbClr val="000000">
                      <a:alpha val="43137"/>
                    </a:srgbClr>
                  </a:outerShdw>
                </a:effectLst>
              </a:rPr>
              <a:t> المستخدم على الكمبيوتر</a:t>
            </a:r>
            <a:endParaRPr lang="ar-EG" sz="2800" dirty="0">
              <a:solidFill>
                <a:schemeClr val="tx1"/>
              </a:solidFill>
              <a:effectLst>
                <a:outerShdw blurRad="38100" dist="38100" dir="2700000" algn="tl">
                  <a:srgbClr val="000000">
                    <a:alpha val="43137"/>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070936914"/>
              </p:ext>
            </p:extLst>
          </p:nvPr>
        </p:nvGraphicFramePr>
        <p:xfrm>
          <a:off x="152658" y="1282068"/>
          <a:ext cx="8811830" cy="5369453"/>
        </p:xfrm>
        <a:graphic>
          <a:graphicData uri="http://schemas.openxmlformats.org/drawingml/2006/table">
            <a:tbl>
              <a:tblPr firstRow="1" firstCol="1" bandRow="1">
                <a:tableStyleId>{5C22544A-7EE6-4342-B048-85BDC9FD1C3A}</a:tableStyleId>
              </a:tblPr>
              <a:tblGrid>
                <a:gridCol w="4635366"/>
                <a:gridCol w="4176464"/>
              </a:tblGrid>
              <a:tr h="5369453">
                <a:tc>
                  <a:txBody>
                    <a:bodyPr/>
                    <a:lstStyle/>
                    <a:p>
                      <a:pPr algn="just">
                        <a:spcAft>
                          <a:spcPts val="0"/>
                        </a:spcAft>
                      </a:pPr>
                      <a:r>
                        <a:rPr lang="en-AU" sz="2400" dirty="0">
                          <a:effectLst>
                            <a:outerShdw blurRad="38100" dist="38100" dir="2700000" algn="tl">
                              <a:srgbClr val="000000">
                                <a:alpha val="43137"/>
                              </a:srgbClr>
                            </a:outerShdw>
                          </a:effectLst>
                        </a:rPr>
                        <a:t>Profile and proxy settings</a:t>
                      </a:r>
                      <a:endParaRPr lang="en-US" sz="2400" dirty="0">
                        <a:effectLst>
                          <a:outerShdw blurRad="38100" dist="38100" dir="2700000" algn="tl">
                            <a:srgbClr val="000000">
                              <a:alpha val="43137"/>
                            </a:srgbClr>
                          </a:outerShdw>
                        </a:effectLst>
                      </a:endParaRPr>
                    </a:p>
                    <a:p>
                      <a:pPr algn="just">
                        <a:spcAft>
                          <a:spcPts val="0"/>
                        </a:spcAft>
                      </a:pPr>
                      <a:r>
                        <a:rPr lang="en-AU" sz="1800" dirty="0">
                          <a:effectLst/>
                        </a:rPr>
                        <a:t> </a:t>
                      </a:r>
                      <a:endParaRPr lang="en-US" sz="1800" dirty="0">
                        <a:effectLst/>
                      </a:endParaRPr>
                    </a:p>
                    <a:p>
                      <a:pPr algn="just">
                        <a:spcAft>
                          <a:spcPts val="0"/>
                        </a:spcAft>
                      </a:pPr>
                      <a:r>
                        <a:rPr lang="en-AU" sz="1800" dirty="0">
                          <a:effectLst/>
                        </a:rPr>
                        <a:t>Restrict user access to the default internet browser, for example Internet Explorer or Firefox.</a:t>
                      </a:r>
                      <a:endParaRPr lang="en-US" sz="1800" dirty="0">
                        <a:effectLst/>
                      </a:endParaRPr>
                    </a:p>
                    <a:p>
                      <a:pPr algn="just">
                        <a:spcAft>
                          <a:spcPts val="0"/>
                        </a:spcAft>
                      </a:pPr>
                      <a:r>
                        <a:rPr lang="en-AU" sz="1800" dirty="0">
                          <a:effectLst/>
                        </a:rPr>
                        <a:t> </a:t>
                      </a:r>
                      <a:endParaRPr lang="en-US" sz="1800" dirty="0">
                        <a:effectLst/>
                      </a:endParaRPr>
                    </a:p>
                    <a:p>
                      <a:pPr algn="just">
                        <a:spcAft>
                          <a:spcPts val="0"/>
                        </a:spcAft>
                      </a:pPr>
                      <a:r>
                        <a:rPr lang="en-AU" sz="1800" dirty="0">
                          <a:effectLst/>
                        </a:rPr>
                        <a:t>Restrict Internet access to the Assessment Master proxy server IP address 203.220.78.171 or host name </a:t>
                      </a:r>
                      <a:r>
                        <a:rPr lang="en-AU" sz="1800" dirty="0">
                          <a:effectLst/>
                          <a:hlinkClick r:id="rId10"/>
                        </a:rPr>
                        <a:t>www.ahelo.org</a:t>
                      </a:r>
                      <a:r>
                        <a:rPr lang="en-AU" sz="1800" dirty="0" smtClean="0">
                          <a:effectLst/>
                        </a:rPr>
                        <a:t>.</a:t>
                      </a:r>
                      <a:endParaRPr lang="ar-EG" sz="1800" dirty="0" smtClean="0">
                        <a:effectLst/>
                      </a:endParaRPr>
                    </a:p>
                    <a:p>
                      <a:pPr algn="just">
                        <a:spcAft>
                          <a:spcPts val="0"/>
                        </a:spcAft>
                      </a:pPr>
                      <a:endParaRPr lang="ar-EG" sz="1800" dirty="0" smtClean="0">
                        <a:solidFill>
                          <a:srgbClr val="FF0000"/>
                        </a:solidFill>
                        <a:effectLst/>
                      </a:endParaRPr>
                    </a:p>
                    <a:p>
                      <a:pPr algn="just">
                        <a:spcAft>
                          <a:spcPts val="0"/>
                        </a:spcAft>
                      </a:pPr>
                      <a:r>
                        <a:rPr lang="en-AU" sz="1800" dirty="0" smtClean="0">
                          <a:solidFill>
                            <a:srgbClr val="FF0000"/>
                          </a:solidFill>
                          <a:effectLst/>
                        </a:rPr>
                        <a:t>For </a:t>
                      </a:r>
                      <a:r>
                        <a:rPr lang="en-AU" sz="1800" dirty="0">
                          <a:solidFill>
                            <a:srgbClr val="FF0000"/>
                          </a:solidFill>
                          <a:effectLst/>
                        </a:rPr>
                        <a:t>example</a:t>
                      </a:r>
                      <a:r>
                        <a:rPr lang="en-AU" sz="1800" dirty="0">
                          <a:effectLst/>
                        </a:rPr>
                        <a:t>, push the browser setting in the login script. Users should not be able to access any other external content.</a:t>
                      </a:r>
                      <a:endParaRPr lang="en-US" sz="1800" dirty="0">
                        <a:effectLst/>
                      </a:endParaRPr>
                    </a:p>
                    <a:p>
                      <a:pPr algn="just">
                        <a:spcAft>
                          <a:spcPts val="0"/>
                        </a:spcAft>
                      </a:pPr>
                      <a:r>
                        <a:rPr lang="en-AU" sz="1800" dirty="0">
                          <a:effectLst/>
                        </a:rPr>
                        <a:t> </a:t>
                      </a:r>
                      <a:endParaRPr lang="ar-EG" sz="1800" dirty="0" smtClean="0">
                        <a:effectLst/>
                      </a:endParaRPr>
                    </a:p>
                    <a:p>
                      <a:pPr algn="just">
                        <a:spcAft>
                          <a:spcPts val="0"/>
                        </a:spcAft>
                      </a:pPr>
                      <a:r>
                        <a:rPr lang="en-AU" sz="1800" dirty="0" smtClean="0">
                          <a:effectLst/>
                        </a:rPr>
                        <a:t>Disable </a:t>
                      </a:r>
                      <a:r>
                        <a:rPr lang="en-AU" sz="1800" dirty="0">
                          <a:effectLst/>
                        </a:rPr>
                        <a:t>user access to change system settings.</a:t>
                      </a:r>
                      <a:endParaRPr lang="en-US" sz="1800" dirty="0">
                        <a:effectLst/>
                      </a:endParaRPr>
                    </a:p>
                    <a:p>
                      <a:pPr algn="just">
                        <a:spcAft>
                          <a:spcPts val="0"/>
                        </a:spcAft>
                      </a:pPr>
                      <a:r>
                        <a:rPr lang="en-AU" sz="1800" dirty="0">
                          <a:effectLst/>
                        </a:rPr>
                        <a:t> </a:t>
                      </a:r>
                      <a:endParaRPr lang="en-US" sz="1800" dirty="0">
                        <a:effectLst/>
                      </a:endParaRPr>
                    </a:p>
                    <a:p>
                      <a:pPr algn="just">
                        <a:spcAft>
                          <a:spcPts val="0"/>
                        </a:spcAft>
                      </a:pPr>
                      <a:r>
                        <a:rPr lang="en-AU" sz="1800" dirty="0">
                          <a:effectLst/>
                        </a:rPr>
                        <a:t>Disable user access to any non-browser applications installed on the computer.</a:t>
                      </a:r>
                      <a:endParaRPr lang="en-US" sz="1800" dirty="0">
                        <a:effectLst/>
                        <a:latin typeface="Times New Roman"/>
                        <a:ea typeface="Times New Roman"/>
                      </a:endParaRPr>
                    </a:p>
                  </a:txBody>
                  <a:tcPr marL="68580" marR="68580" marT="0" marB="0"/>
                </a:tc>
                <a:tc>
                  <a:txBody>
                    <a:bodyPr/>
                    <a:lstStyle/>
                    <a:p>
                      <a:pPr marL="0" algn="r" defTabSz="914400" rtl="0" eaLnBrk="1" latinLnBrk="0" hangingPunct="1">
                        <a:spcAft>
                          <a:spcPts val="0"/>
                        </a:spcAft>
                      </a:pPr>
                      <a:r>
                        <a:rPr lang="ar-EG" sz="2400" b="1" kern="1200" dirty="0" smtClean="0">
                          <a:solidFill>
                            <a:schemeClr val="lt1"/>
                          </a:solidFill>
                          <a:effectLst>
                            <a:outerShdw blurRad="38100" dist="38100" dir="2700000" algn="tl">
                              <a:srgbClr val="000000">
                                <a:alpha val="43137"/>
                              </a:srgbClr>
                            </a:outerShdw>
                          </a:effectLst>
                          <a:latin typeface="+mn-lt"/>
                          <a:ea typeface="+mn-ea"/>
                          <a:cs typeface="+mn-cs"/>
                        </a:rPr>
                        <a:t>إعدادات المستخدم على الكمبيوتر</a:t>
                      </a:r>
                    </a:p>
                    <a:p>
                      <a:pPr algn="r" rtl="0"/>
                      <a:endParaRPr lang="ar-EG" sz="1800" b="1" kern="1200" dirty="0" smtClean="0">
                        <a:solidFill>
                          <a:schemeClr val="lt1"/>
                        </a:solidFill>
                        <a:effectLst/>
                        <a:latin typeface="+mn-lt"/>
                        <a:ea typeface="+mn-ea"/>
                        <a:cs typeface="+mn-cs"/>
                      </a:endParaRPr>
                    </a:p>
                    <a:p>
                      <a:pPr algn="r" rtl="1"/>
                      <a:r>
                        <a:rPr lang="ar-EG" sz="1800" b="1" kern="1200" dirty="0" smtClean="0">
                          <a:solidFill>
                            <a:schemeClr val="lt1"/>
                          </a:solidFill>
                          <a:effectLst/>
                          <a:latin typeface="+mn-lt"/>
                          <a:ea typeface="+mn-ea"/>
                          <a:cs typeface="+mn-cs"/>
                        </a:rPr>
                        <a:t>اقتصار </a:t>
                      </a:r>
                      <a:r>
                        <a:rPr lang="ar-SA" sz="1800" b="1" kern="1200" dirty="0" smtClean="0">
                          <a:solidFill>
                            <a:schemeClr val="lt1"/>
                          </a:solidFill>
                          <a:effectLst/>
                          <a:latin typeface="+mn-lt"/>
                          <a:ea typeface="+mn-ea"/>
                          <a:cs typeface="+mn-cs"/>
                        </a:rPr>
                        <a:t>وصول المستخدم </a:t>
                      </a:r>
                      <a:r>
                        <a:rPr lang="ar-EG" sz="1800" b="1" kern="1200" dirty="0" smtClean="0">
                          <a:solidFill>
                            <a:schemeClr val="lt1"/>
                          </a:solidFill>
                          <a:effectLst/>
                          <a:latin typeface="+mn-lt"/>
                          <a:ea typeface="+mn-ea"/>
                          <a:cs typeface="+mn-cs"/>
                        </a:rPr>
                        <a:t>على </a:t>
                      </a:r>
                      <a:r>
                        <a:rPr lang="ar-SA" sz="1800" b="1" kern="1200" dirty="0" smtClean="0">
                          <a:solidFill>
                            <a:schemeClr val="lt1"/>
                          </a:solidFill>
                          <a:effectLst/>
                          <a:latin typeface="+mn-lt"/>
                          <a:ea typeface="+mn-ea"/>
                          <a:cs typeface="+mn-cs"/>
                        </a:rPr>
                        <a:t>متصفح الإنترنت</a:t>
                      </a:r>
                      <a:r>
                        <a:rPr lang="ar-EG" sz="1800" b="1" kern="1200" dirty="0" smtClean="0">
                          <a:solidFill>
                            <a:schemeClr val="lt1"/>
                          </a:solidFill>
                          <a:effectLst/>
                          <a:latin typeface="+mn-lt"/>
                          <a:ea typeface="+mn-ea"/>
                          <a:cs typeface="+mn-cs"/>
                        </a:rPr>
                        <a:t> </a:t>
                      </a:r>
                      <a:r>
                        <a:rPr lang="ar-SA" sz="1800" b="1" kern="1200" dirty="0" smtClean="0">
                          <a:solidFill>
                            <a:schemeClr val="lt1"/>
                          </a:solidFill>
                          <a:effectLst/>
                          <a:latin typeface="+mn-lt"/>
                          <a:ea typeface="+mn-ea"/>
                          <a:cs typeface="+mn-cs"/>
                        </a:rPr>
                        <a:t>الافتراضي، على سبيل المثال</a:t>
                      </a:r>
                      <a:r>
                        <a:rPr lang="ar-EG" sz="18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Firefox</a:t>
                      </a:r>
                      <a:r>
                        <a:rPr lang="ar-SA" sz="1800" b="1" kern="1200" dirty="0" smtClean="0">
                          <a:solidFill>
                            <a:schemeClr val="lt1"/>
                          </a:solidFill>
                          <a:effectLst/>
                          <a:latin typeface="+mn-lt"/>
                          <a:ea typeface="+mn-ea"/>
                          <a:cs typeface="+mn-cs"/>
                        </a:rPr>
                        <a:t> أو</a:t>
                      </a:r>
                      <a:r>
                        <a:rPr lang="en-US" sz="1800" b="1" kern="1200" dirty="0" smtClean="0">
                          <a:solidFill>
                            <a:schemeClr val="lt1"/>
                          </a:solidFill>
                          <a:effectLst/>
                          <a:latin typeface="+mn-lt"/>
                          <a:ea typeface="+mn-ea"/>
                          <a:cs typeface="+mn-cs"/>
                        </a:rPr>
                        <a:t>Internet Explorer</a:t>
                      </a:r>
                    </a:p>
                    <a:p>
                      <a:pPr algn="justLow" rtl="1"/>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r>
                        <a:rPr lang="ar-EG" sz="1800" b="1" kern="1200" dirty="0" smtClean="0">
                          <a:solidFill>
                            <a:schemeClr val="lt1"/>
                          </a:solidFill>
                          <a:effectLst/>
                          <a:latin typeface="+mn-lt"/>
                          <a:ea typeface="+mn-ea"/>
                          <a:cs typeface="+mn-cs"/>
                        </a:rPr>
                        <a:t>اقتصار </a:t>
                      </a:r>
                      <a:r>
                        <a:rPr lang="ar-SA" sz="1800" b="1" kern="1200" dirty="0" smtClean="0">
                          <a:solidFill>
                            <a:schemeClr val="lt1"/>
                          </a:solidFill>
                          <a:effectLst/>
                          <a:latin typeface="+mn-lt"/>
                          <a:ea typeface="+mn-ea"/>
                          <a:cs typeface="+mn-cs"/>
                        </a:rPr>
                        <a:t>الوصول إلى الإنترنت على</a:t>
                      </a:r>
                      <a:r>
                        <a:rPr lang="ar-EG" sz="1800" b="1" kern="1200" dirty="0" smtClean="0">
                          <a:solidFill>
                            <a:schemeClr val="lt1"/>
                          </a:solidFill>
                          <a:effectLst/>
                          <a:latin typeface="+mn-lt"/>
                          <a:ea typeface="+mn-ea"/>
                          <a:cs typeface="+mn-cs"/>
                        </a:rPr>
                        <a:t> الخادم الوكيل (</a:t>
                      </a:r>
                      <a:r>
                        <a:rPr lang="en-US" sz="1800" b="1" kern="1200" dirty="0" smtClean="0">
                          <a:solidFill>
                            <a:schemeClr val="lt1"/>
                          </a:solidFill>
                          <a:effectLst/>
                          <a:latin typeface="+mn-lt"/>
                          <a:ea typeface="+mn-ea"/>
                          <a:cs typeface="+mn-cs"/>
                        </a:rPr>
                        <a:t>Master proxy server</a:t>
                      </a:r>
                      <a:r>
                        <a:rPr lang="ar-EG" sz="1800" b="1" kern="1200" dirty="0" smtClean="0">
                          <a:solidFill>
                            <a:schemeClr val="lt1"/>
                          </a:solidFill>
                          <a:effectLst/>
                          <a:latin typeface="+mn-lt"/>
                          <a:ea typeface="+mn-ea"/>
                          <a:cs typeface="+mn-cs"/>
                        </a:rPr>
                        <a:t>) الرئيسي باستخدام عنوانه (</a:t>
                      </a:r>
                      <a:r>
                        <a:rPr lang="en-US" sz="1800" b="1" kern="1200" dirty="0" smtClean="0">
                          <a:solidFill>
                            <a:schemeClr val="lt1"/>
                          </a:solidFill>
                          <a:effectLst/>
                          <a:latin typeface="+mn-lt"/>
                          <a:ea typeface="+mn-ea"/>
                          <a:cs typeface="+mn-cs"/>
                        </a:rPr>
                        <a:t>IP</a:t>
                      </a:r>
                      <a:r>
                        <a:rPr lang="ar-EG" sz="18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rPr>
                        <a:t>IP 203.220.78.171</a:t>
                      </a:r>
                      <a:r>
                        <a:rPr lang="ar-EG" sz="1800" b="1" kern="1200" dirty="0" smtClean="0">
                          <a:solidFill>
                            <a:schemeClr val="lt1"/>
                          </a:solidFill>
                          <a:effectLst/>
                          <a:latin typeface="+mn-lt"/>
                          <a:ea typeface="+mn-ea"/>
                          <a:cs typeface="+mn-cs"/>
                        </a:rPr>
                        <a:t> )  أو اسم الموقع </a:t>
                      </a:r>
                      <a:r>
                        <a:rPr lang="ar-SA" sz="1800" b="1" kern="1200" dirty="0" smtClean="0">
                          <a:solidFill>
                            <a:schemeClr val="lt1"/>
                          </a:solidFill>
                          <a:effectLst/>
                          <a:latin typeface="+mn-lt"/>
                          <a:ea typeface="+mn-ea"/>
                          <a:cs typeface="+mn-cs"/>
                        </a:rPr>
                        <a:t> </a:t>
                      </a:r>
                      <a:r>
                        <a:rPr lang="ar-EG" sz="1800" b="1" kern="1200" dirty="0" smtClean="0">
                          <a:solidFill>
                            <a:schemeClr val="lt1"/>
                          </a:solidFill>
                          <a:effectLst/>
                          <a:latin typeface="+mn-lt"/>
                          <a:ea typeface="+mn-ea"/>
                          <a:cs typeface="+mn-cs"/>
                        </a:rPr>
                        <a:t> </a:t>
                      </a:r>
                      <a:r>
                        <a:rPr lang="en-US" sz="1800" b="1" kern="1200" dirty="0" smtClean="0">
                          <a:solidFill>
                            <a:schemeClr val="lt1"/>
                          </a:solidFill>
                          <a:effectLst/>
                          <a:latin typeface="+mn-lt"/>
                          <a:ea typeface="+mn-ea"/>
                          <a:cs typeface="+mn-cs"/>
                          <a:hlinkClick r:id="rId10"/>
                        </a:rPr>
                        <a:t>www.ahelo.org</a:t>
                      </a:r>
                      <a:r>
                        <a:rPr lang="ar-EG" sz="1800" b="1" kern="1200" dirty="0" smtClean="0">
                          <a:solidFill>
                            <a:schemeClr val="lt1"/>
                          </a:solidFill>
                          <a:effectLst/>
                          <a:latin typeface="+mn-lt"/>
                          <a:ea typeface="+mn-ea"/>
                          <a:cs typeface="+mn-cs"/>
                        </a:rPr>
                        <a:t> </a:t>
                      </a:r>
                    </a:p>
                    <a:p>
                      <a:pPr algn="justLow" rtl="1"/>
                      <a:r>
                        <a:rPr lang="ar-EG" sz="1800" b="1" kern="1200" dirty="0" smtClean="0">
                          <a:solidFill>
                            <a:srgbClr val="FF0000"/>
                          </a:solidFill>
                          <a:effectLst/>
                          <a:latin typeface="+mn-lt"/>
                          <a:ea typeface="+mn-ea"/>
                          <a:cs typeface="+mn-cs"/>
                        </a:rPr>
                        <a:t>و</a:t>
                      </a:r>
                      <a:r>
                        <a:rPr lang="ar-SA" sz="1800" b="1" kern="1200" dirty="0" smtClean="0">
                          <a:solidFill>
                            <a:srgbClr val="FF0000"/>
                          </a:solidFill>
                          <a:effectLst/>
                          <a:latin typeface="+mn-lt"/>
                          <a:ea typeface="+mn-ea"/>
                          <a:cs typeface="+mn-cs"/>
                        </a:rPr>
                        <a:t>على سبيل المثال</a:t>
                      </a:r>
                      <a:r>
                        <a:rPr lang="ar-SA" sz="1800" b="1" kern="1200" dirty="0" smtClean="0">
                          <a:solidFill>
                            <a:schemeClr val="lt1"/>
                          </a:solidFill>
                          <a:effectLst/>
                          <a:latin typeface="+mn-lt"/>
                          <a:ea typeface="+mn-ea"/>
                          <a:cs typeface="+mn-cs"/>
                        </a:rPr>
                        <a:t>، </a:t>
                      </a:r>
                      <a:r>
                        <a:rPr lang="ar-EG" sz="1800" b="1" kern="1200" dirty="0" smtClean="0">
                          <a:solidFill>
                            <a:schemeClr val="lt1"/>
                          </a:solidFill>
                          <a:effectLst/>
                          <a:latin typeface="+mn-lt"/>
                          <a:ea typeface="+mn-ea"/>
                          <a:cs typeface="+mn-cs"/>
                        </a:rPr>
                        <a:t>وضع </a:t>
                      </a:r>
                      <a:r>
                        <a:rPr lang="ar-SA" sz="1800" b="1" kern="1200" dirty="0" smtClean="0">
                          <a:solidFill>
                            <a:schemeClr val="lt1"/>
                          </a:solidFill>
                          <a:effectLst/>
                          <a:latin typeface="+mn-lt"/>
                          <a:ea typeface="+mn-ea"/>
                          <a:cs typeface="+mn-cs"/>
                        </a:rPr>
                        <a:t>إعداد</a:t>
                      </a:r>
                      <a:r>
                        <a:rPr lang="ar-EG" sz="1800" b="1" kern="1200" dirty="0" smtClean="0">
                          <a:solidFill>
                            <a:schemeClr val="lt1"/>
                          </a:solidFill>
                          <a:effectLst/>
                          <a:latin typeface="+mn-lt"/>
                          <a:ea typeface="+mn-ea"/>
                          <a:cs typeface="+mn-cs"/>
                        </a:rPr>
                        <a:t>ات</a:t>
                      </a:r>
                      <a:r>
                        <a:rPr lang="ar-SA" sz="1800" b="1" kern="1200" dirty="0" smtClean="0">
                          <a:solidFill>
                            <a:schemeClr val="lt1"/>
                          </a:solidFill>
                          <a:effectLst/>
                          <a:latin typeface="+mn-lt"/>
                          <a:ea typeface="+mn-ea"/>
                          <a:cs typeface="+mn-cs"/>
                        </a:rPr>
                        <a:t> المتصفح</a:t>
                      </a:r>
                      <a:r>
                        <a:rPr lang="ar-EG" sz="1800" b="1" kern="1200" dirty="0" smtClean="0">
                          <a:solidFill>
                            <a:schemeClr val="lt1"/>
                          </a:solidFill>
                          <a:effectLst/>
                          <a:latin typeface="+mn-lt"/>
                          <a:ea typeface="+mn-ea"/>
                          <a:cs typeface="+mn-cs"/>
                        </a:rPr>
                        <a:t> المطلوبة</a:t>
                      </a:r>
                      <a:r>
                        <a:rPr lang="ar-SA" sz="1800" b="1" kern="1200" dirty="0" smtClean="0">
                          <a:solidFill>
                            <a:schemeClr val="lt1"/>
                          </a:solidFill>
                          <a:effectLst/>
                          <a:latin typeface="+mn-lt"/>
                          <a:ea typeface="+mn-ea"/>
                          <a:cs typeface="+mn-cs"/>
                        </a:rPr>
                        <a:t> في </a:t>
                      </a:r>
                      <a:r>
                        <a:rPr lang="en-US" sz="1800" b="1" kern="1200" dirty="0" smtClean="0">
                          <a:solidFill>
                            <a:schemeClr val="lt1"/>
                          </a:solidFill>
                          <a:effectLst/>
                          <a:latin typeface="+mn-lt"/>
                          <a:ea typeface="+mn-ea"/>
                          <a:cs typeface="+mn-cs"/>
                        </a:rPr>
                        <a:t>login script </a:t>
                      </a:r>
                      <a:r>
                        <a:rPr lang="ar-SA" sz="1800" b="1" kern="1200" dirty="0" smtClean="0">
                          <a:solidFill>
                            <a:schemeClr val="lt1"/>
                          </a:solidFill>
                          <a:effectLst/>
                          <a:latin typeface="+mn-lt"/>
                          <a:ea typeface="+mn-ea"/>
                          <a:cs typeface="+mn-cs"/>
                        </a:rPr>
                        <a:t> ويجب أن يكون المستخدمين غير قادرين على الوصول إلى أي محتوى خارجي آخر</a:t>
                      </a:r>
                      <a:r>
                        <a:rPr lang="en-US" sz="1800" b="1" kern="1200" dirty="0" smtClean="0">
                          <a:solidFill>
                            <a:schemeClr val="lt1"/>
                          </a:solidFill>
                          <a:effectLst/>
                          <a:latin typeface="+mn-lt"/>
                          <a:ea typeface="+mn-ea"/>
                          <a:cs typeface="+mn-cs"/>
                        </a:rPr>
                        <a:t>.</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r>
                        <a:rPr lang="ar-EG" sz="1800" b="1" kern="1200" dirty="0" smtClean="0">
                          <a:solidFill>
                            <a:schemeClr val="lt1"/>
                          </a:solidFill>
                          <a:effectLst/>
                          <a:latin typeface="+mn-lt"/>
                          <a:ea typeface="+mn-ea"/>
                          <a:cs typeface="+mn-cs"/>
                        </a:rPr>
                        <a:t>عدم قدرة </a:t>
                      </a:r>
                      <a:r>
                        <a:rPr lang="ar-SA" sz="1800" b="1" kern="1200" dirty="0" smtClean="0">
                          <a:solidFill>
                            <a:schemeClr val="lt1"/>
                          </a:solidFill>
                          <a:effectLst/>
                          <a:latin typeface="+mn-lt"/>
                          <a:ea typeface="+mn-ea"/>
                          <a:cs typeface="+mn-cs"/>
                        </a:rPr>
                        <a:t>المستخدم </a:t>
                      </a:r>
                      <a:r>
                        <a:rPr lang="ar-EG" sz="1800" b="1" kern="1200" dirty="0" smtClean="0">
                          <a:solidFill>
                            <a:schemeClr val="lt1"/>
                          </a:solidFill>
                          <a:effectLst/>
                          <a:latin typeface="+mn-lt"/>
                          <a:ea typeface="+mn-ea"/>
                          <a:cs typeface="+mn-cs"/>
                        </a:rPr>
                        <a:t>على </a:t>
                      </a:r>
                      <a:r>
                        <a:rPr lang="ar-SA" sz="1800" b="1" kern="1200" dirty="0" smtClean="0">
                          <a:solidFill>
                            <a:schemeClr val="lt1"/>
                          </a:solidFill>
                          <a:effectLst/>
                          <a:latin typeface="+mn-lt"/>
                          <a:ea typeface="+mn-ea"/>
                          <a:cs typeface="+mn-cs"/>
                        </a:rPr>
                        <a:t>تغيير إعدادات النظام</a:t>
                      </a:r>
                      <a:r>
                        <a:rPr lang="en-US" sz="1800" b="1" kern="1200" dirty="0" smtClean="0">
                          <a:solidFill>
                            <a:schemeClr val="lt1"/>
                          </a:solidFill>
                          <a:effectLst/>
                          <a:latin typeface="+mn-lt"/>
                          <a:ea typeface="+mn-ea"/>
                          <a:cs typeface="+mn-cs"/>
                        </a:rPr>
                        <a:t>.</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r>
                        <a:rPr lang="ar-EG" sz="1800" b="1" kern="1200" dirty="0" smtClean="0">
                          <a:solidFill>
                            <a:schemeClr val="lt1"/>
                          </a:solidFill>
                          <a:effectLst/>
                          <a:latin typeface="+mn-lt"/>
                          <a:ea typeface="+mn-ea"/>
                          <a:cs typeface="+mn-cs"/>
                        </a:rPr>
                        <a:t>عدم قدرة </a:t>
                      </a:r>
                      <a:r>
                        <a:rPr lang="ar-SA" sz="1800" b="1" kern="1200" dirty="0" smtClean="0">
                          <a:solidFill>
                            <a:schemeClr val="lt1"/>
                          </a:solidFill>
                          <a:effectLst/>
                          <a:latin typeface="+mn-lt"/>
                          <a:ea typeface="+mn-ea"/>
                          <a:cs typeface="+mn-cs"/>
                        </a:rPr>
                        <a:t>المستخدم </a:t>
                      </a:r>
                      <a:r>
                        <a:rPr lang="ar-EG" sz="1800" b="1" kern="1200" dirty="0" err="1" smtClean="0">
                          <a:solidFill>
                            <a:schemeClr val="lt1"/>
                          </a:solidFill>
                          <a:effectLst/>
                          <a:latin typeface="+mn-lt"/>
                          <a:ea typeface="+mn-ea"/>
                          <a:cs typeface="+mn-cs"/>
                        </a:rPr>
                        <a:t>لل</a:t>
                      </a:r>
                      <a:r>
                        <a:rPr lang="ar-SA" sz="1800" b="1" kern="1200" dirty="0" smtClean="0">
                          <a:solidFill>
                            <a:schemeClr val="lt1"/>
                          </a:solidFill>
                          <a:effectLst/>
                          <a:latin typeface="+mn-lt"/>
                          <a:ea typeface="+mn-ea"/>
                          <a:cs typeface="+mn-cs"/>
                        </a:rPr>
                        <a:t>وصول إلى أي من التطبيقات المثبتة على الكمبيوتر</a:t>
                      </a:r>
                      <a:r>
                        <a:rPr lang="en-US" sz="1800" b="1" kern="1200" dirty="0" smtClean="0">
                          <a:solidFill>
                            <a:schemeClr val="lt1"/>
                          </a:solidFill>
                          <a:effectLst/>
                          <a:latin typeface="+mn-lt"/>
                          <a:ea typeface="+mn-ea"/>
                          <a:cs typeface="+mn-cs"/>
                        </a:rPr>
                        <a:t>.</a:t>
                      </a:r>
                    </a:p>
                    <a:p>
                      <a:pPr algn="r" rtl="0">
                        <a:spcAft>
                          <a:spcPts val="0"/>
                        </a:spcAft>
                      </a:pP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98435724"/>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ENCM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4458</TotalTime>
  <Words>1446</Words>
  <Application>Microsoft Office PowerPoint</Application>
  <PresentationFormat>On-screen Show (4:3)</PresentationFormat>
  <Paragraphs>289</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ENCMAP</vt:lpstr>
      <vt:lpstr> (فريق تكنولوجيا المعلومات)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 لحسن الاستماع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 Sayed</dc:creator>
  <cp:lastModifiedBy>abu yossef</cp:lastModifiedBy>
  <cp:revision>427</cp:revision>
  <cp:lastPrinted>2012-02-01T07:42:00Z</cp:lastPrinted>
  <dcterms:created xsi:type="dcterms:W3CDTF">2010-08-01T14:22:32Z</dcterms:created>
  <dcterms:modified xsi:type="dcterms:W3CDTF">2012-04-04T11:22:47Z</dcterms:modified>
</cp:coreProperties>
</file>