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3" r:id="rId4"/>
  </p:sldMasterIdLst>
  <p:notesMasterIdLst>
    <p:notesMasterId r:id="rId42"/>
  </p:notesMasterIdLst>
  <p:sldIdLst>
    <p:sldId id="256" r:id="rId5"/>
    <p:sldId id="281" r:id="rId6"/>
    <p:sldId id="284" r:id="rId7"/>
    <p:sldId id="283" r:id="rId8"/>
    <p:sldId id="263" r:id="rId9"/>
    <p:sldId id="285" r:id="rId10"/>
    <p:sldId id="286" r:id="rId11"/>
    <p:sldId id="287" r:id="rId12"/>
    <p:sldId id="288" r:id="rId13"/>
    <p:sldId id="289" r:id="rId14"/>
    <p:sldId id="290" r:id="rId15"/>
    <p:sldId id="291" r:id="rId16"/>
    <p:sldId id="292" r:id="rId17"/>
    <p:sldId id="293" r:id="rId18"/>
    <p:sldId id="294" r:id="rId19"/>
    <p:sldId id="310" r:id="rId20"/>
    <p:sldId id="295" r:id="rId21"/>
    <p:sldId id="296" r:id="rId22"/>
    <p:sldId id="297" r:id="rId23"/>
    <p:sldId id="298" r:id="rId24"/>
    <p:sldId id="299" r:id="rId25"/>
    <p:sldId id="300" r:id="rId26"/>
    <p:sldId id="301" r:id="rId27"/>
    <p:sldId id="302" r:id="rId28"/>
    <p:sldId id="303" r:id="rId29"/>
    <p:sldId id="304" r:id="rId30"/>
    <p:sldId id="305" r:id="rId31"/>
    <p:sldId id="307" r:id="rId32"/>
    <p:sldId id="308" r:id="rId33"/>
    <p:sldId id="309" r:id="rId34"/>
    <p:sldId id="311" r:id="rId35"/>
    <p:sldId id="316" r:id="rId36"/>
    <p:sldId id="317" r:id="rId37"/>
    <p:sldId id="313" r:id="rId38"/>
    <p:sldId id="312" r:id="rId39"/>
    <p:sldId id="314" r:id="rId40"/>
    <p:sldId id="315" r:id="rId4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5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1BB965-6176-4188-981B-9E356FF2E377}" type="datetimeFigureOut">
              <a:rPr lang="ar-SA" smtClean="0"/>
              <a:pPr/>
              <a:t>07/03/1438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DCF4EF4-2A81-4813-8DBC-00168AA48391}" type="slidenum">
              <a:rPr lang="ar-SA" smtClean="0"/>
              <a:pPr/>
              <a:t>‹#›</a:t>
            </a:fld>
            <a:endParaRPr lang="ar-SA"/>
          </a:p>
        </p:txBody>
      </p:sp>
    </p:spTree>
    <p:extLst>
      <p:ext uri="{BB962C8B-B14F-4D97-AF65-F5344CB8AC3E}">
        <p14:creationId xmlns:p14="http://schemas.microsoft.com/office/powerpoint/2010/main" val="5242176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pPr>
              <a:defRPr/>
            </a:pPr>
            <a:r>
              <a:rPr lang="ar-SA"/>
              <a:t>جمع وتنسيق واعداد أ/ أسماء العيسى</a:t>
            </a: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pPr>
              <a:defRPr/>
            </a:pPr>
            <a:fld id="{3CC95E1F-1B2C-4D05-B56E-67708A9EE06E}" type="slidenum">
              <a:rPr lang="ar-SA" smtClean="0"/>
              <a:pPr>
                <a:defRPr/>
              </a:pPr>
              <a:t>‹#›</a:t>
            </a:fld>
            <a:endParaRPr lang="ar-SA"/>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a:xfrm>
            <a:off x="6096000" y="6356350"/>
            <a:ext cx="762000" cy="365125"/>
          </a:xfrm>
        </p:spPr>
        <p:txBody>
          <a:bodyPr/>
          <a:lstStyle/>
          <a:p>
            <a:pPr>
              <a:defRPr/>
            </a:pPr>
            <a:fld id="{3CC95E1F-1B2C-4D05-B56E-67708A9EE06E}" type="slidenum">
              <a:rPr lang="ar-SA" smtClean="0"/>
              <a:pPr>
                <a:defRPr/>
              </a:pPr>
              <a:t>‹#›</a:t>
            </a:fld>
            <a:endParaRPr lang="ar-SA"/>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5" name="Footer Placeholder 4"/>
          <p:cNvSpPr>
            <a:spLocks noGrp="1"/>
          </p:cNvSpPr>
          <p:nvPr>
            <p:ph type="ftr" sz="quarter" idx="11"/>
          </p:nvPr>
        </p:nvSpPr>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5" name="Footer Placeholder 4"/>
          <p:cNvSpPr>
            <a:spLocks noGrp="1"/>
          </p:cNvSpPr>
          <p:nvPr>
            <p:ph type="ftr" sz="quarter" idx="11"/>
          </p:nvPr>
        </p:nvSpPr>
        <p:spPr>
          <a:xfrm>
            <a:off x="5791200" y="6356350"/>
            <a:ext cx="2895600" cy="365125"/>
          </a:xfrm>
        </p:spPr>
        <p:txBody>
          <a:bodyPr/>
          <a:lstStyle/>
          <a:p>
            <a:pPr>
              <a:defRPr/>
            </a:pPr>
            <a:r>
              <a:rPr lang="ar-SA"/>
              <a:t>جمع وتنسيق واعداد أ/ أسماء العيسى</a:t>
            </a: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pPr>
              <a:defRPr/>
            </a:pPr>
            <a:fld id="{3CC95E1F-1B2C-4D05-B56E-67708A9EE06E}" type="slidenum">
              <a:rPr lang="ar-SA" smtClean="0"/>
              <a:pPr>
                <a:defRPr/>
              </a:pPr>
              <a:t>‹#›</a:t>
            </a:fld>
            <a:endParaRPr lang="ar-SA"/>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8" name="Footer Placeholder 7"/>
          <p:cNvSpPr>
            <a:spLocks noGrp="1"/>
          </p:cNvSpPr>
          <p:nvPr>
            <p:ph type="ftr" sz="quarter" idx="11"/>
          </p:nvPr>
        </p:nvSpPr>
        <p:spPr/>
        <p:txBody>
          <a:bodyPr/>
          <a:lstStyle/>
          <a:p>
            <a:pPr>
              <a:defRPr/>
            </a:pPr>
            <a:r>
              <a:rPr lang="ar-SA"/>
              <a:t>جمع وتنسيق واعداد أ/ أسماء العيسى</a:t>
            </a:r>
          </a:p>
        </p:txBody>
      </p:sp>
      <p:sp>
        <p:nvSpPr>
          <p:cNvPr id="9" name="Slide Number Placeholder 8"/>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4" name="Footer Placeholder 3"/>
          <p:cNvSpPr>
            <a:spLocks noGrp="1"/>
          </p:cNvSpPr>
          <p:nvPr>
            <p:ph type="ftr" sz="quarter" idx="11"/>
          </p:nvPr>
        </p:nvSpPr>
        <p:spPr/>
        <p:txBody>
          <a:bodyPr/>
          <a:lstStyle/>
          <a:p>
            <a:pPr>
              <a:defRPr/>
            </a:pPr>
            <a:r>
              <a:rPr lang="ar-SA"/>
              <a:t>جمع وتنسيق واعداد أ/ أسماء العيسى</a:t>
            </a: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3" name="Footer Placeholder 2"/>
          <p:cNvSpPr>
            <a:spLocks noGrp="1"/>
          </p:cNvSpPr>
          <p:nvPr>
            <p:ph type="ftr" sz="quarter" idx="11"/>
          </p:nvPr>
        </p:nvSpPr>
        <p:spPr/>
        <p:txBody>
          <a:bodyPr/>
          <a:lstStyle/>
          <a:p>
            <a:pPr>
              <a:defRPr/>
            </a:pPr>
            <a:r>
              <a:rPr lang="ar-SA"/>
              <a:t>جمع وتنسيق واعداد أ/ أسماء العيسى</a:t>
            </a:r>
          </a:p>
        </p:txBody>
      </p:sp>
      <p:sp>
        <p:nvSpPr>
          <p:cNvPr id="4" name="Slide Number Placeholder 3"/>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5" name="Date Placeholder 4"/>
          <p:cNvSpPr>
            <a:spLocks noGrp="1"/>
          </p:cNvSpPr>
          <p:nvPr>
            <p:ph type="dt" sz="half" idx="10"/>
          </p:nvPr>
        </p:nvSpPr>
        <p:spPr/>
        <p:txBody>
          <a:bodyPr/>
          <a:lstStyle/>
          <a:p>
            <a:pPr>
              <a:defRPr/>
            </a:pPr>
            <a:fld id="{1CEC1DF5-751C-4F44-B2E4-0D88D0AFB08D}" type="datetime1">
              <a:rPr lang="ar-SA" smtClean="0"/>
              <a:t>07/03/1438</a:t>
            </a:fld>
            <a:endParaRPr lang="ar-SA"/>
          </a:p>
        </p:txBody>
      </p:sp>
      <p:sp>
        <p:nvSpPr>
          <p:cNvPr id="6" name="Footer Placeholder 5"/>
          <p:cNvSpPr>
            <a:spLocks noGrp="1"/>
          </p:cNvSpPr>
          <p:nvPr>
            <p:ph type="ftr" sz="quarter" idx="11"/>
          </p:nvPr>
        </p:nvSpPr>
        <p:spPr/>
        <p:txBody>
          <a:bodyPr/>
          <a:lstStyle/>
          <a:p>
            <a:pPr>
              <a:defRPr/>
            </a:pPr>
            <a:r>
              <a:rPr lang="ar-SA"/>
              <a:t>جمع وتنسيق واعداد أ/ أسماء العيسى</a:t>
            </a:r>
          </a:p>
        </p:txBody>
      </p:sp>
      <p:sp>
        <p:nvSpPr>
          <p:cNvPr id="7" name="Slide Number Placeholder 6"/>
          <p:cNvSpPr>
            <a:spLocks noGrp="1"/>
          </p:cNvSpPr>
          <p:nvPr>
            <p:ph type="sldNum" sz="quarter" idx="12"/>
          </p:nvPr>
        </p:nvSpPr>
        <p:spPr/>
        <p:txBody>
          <a:bodyPr/>
          <a:lstStyle/>
          <a:p>
            <a:pPr>
              <a:defRPr/>
            </a:pPr>
            <a:fld id="{3CC95E1F-1B2C-4D05-B56E-67708A9EE06E}" type="slidenum">
              <a:rPr lang="ar-SA" smtClean="0"/>
              <a:pPr>
                <a:defRPr/>
              </a:pPr>
              <a:t>‹#›</a:t>
            </a:fld>
            <a:endParaRPr lang="ar-SA"/>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1CEC1DF5-751C-4F44-B2E4-0D88D0AFB08D}" type="datetime1">
              <a:rPr lang="ar-SA" smtClean="0"/>
              <a:t>07/03/1438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ar-SA"/>
              <a:t>جمع وتنسيق واعداد أ/ أسماء العيسى</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3CC95E1F-1B2C-4D05-B56E-67708A9EE06E}" type="slidenum">
              <a:rPr lang="ar-SA" smtClean="0"/>
              <a:pPr>
                <a:defRPr/>
              </a:pPr>
              <a:t>‹#›</a:t>
            </a:fld>
            <a:endParaRPr lang="ar-SA"/>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dt="0"/>
  <p:txStyles>
    <p:titleStyle>
      <a:lvl1pPr algn="ctr" defTabSz="914400" rtl="1"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924944"/>
            <a:ext cx="7812868" cy="2160240"/>
          </a:xfrm>
        </p:spPr>
        <p:txBody>
          <a:bodyPr vert="horz" lIns="91440" tIns="45720" rIns="91440" bIns="45720" rtlCol="0">
            <a:noAutofit/>
            <a:scene3d>
              <a:camera prst="orthographicFront"/>
              <a:lightRig rig="glow" dir="tl">
                <a:rot lat="0" lon="0" rev="5400000"/>
              </a:lightRig>
            </a:scene3d>
            <a:sp3d contourW="12700">
              <a:bevelT w="25400" h="25400"/>
              <a:contourClr>
                <a:schemeClr val="accent6">
                  <a:shade val="73000"/>
                </a:schemeClr>
              </a:contourClr>
            </a:sp3d>
          </a:bodyPr>
          <a:lstStyle/>
          <a:p>
            <a:r>
              <a:rPr lang="ar-SA"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تطبيع قواعد البيانات </a:t>
            </a:r>
            <a:r>
              <a:rPr lang="en-US"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rPr>
              <a:t>Data Normalization</a:t>
            </a:r>
            <a:endParaRPr lang="ar-SA" sz="6600" b="1" dirty="0">
              <a:ln w="11430">
                <a:solidFill>
                  <a:schemeClr val="accent6">
                    <a:lumMod val="75000"/>
                  </a:schemeClr>
                </a:solidFill>
              </a:ln>
              <a:solidFill>
                <a:schemeClr val="accent4">
                  <a:lumMod val="60000"/>
                  <a:lumOff val="40000"/>
                </a:schemeClr>
              </a:solidFill>
              <a:effectLst>
                <a:outerShdw blurRad="80000" dist="40000" dir="5040000" algn="tl">
                  <a:srgbClr val="000000">
                    <a:alpha val="30000"/>
                  </a:srgbClr>
                </a:outerShdw>
              </a:effectLst>
            </a:endParaRPr>
          </a:p>
        </p:txBody>
      </p:sp>
      <p:sp>
        <p:nvSpPr>
          <p:cNvPr id="5" name="Slide Number Placeholder 4"/>
          <p:cNvSpPr>
            <a:spLocks noGrp="1"/>
          </p:cNvSpPr>
          <p:nvPr>
            <p:ph type="sldNum" sz="quarter" idx="12"/>
          </p:nvPr>
        </p:nvSpPr>
        <p:spPr>
          <a:xfrm>
            <a:off x="4714876" y="6429396"/>
            <a:ext cx="609600" cy="2599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defRPr/>
            </a:pPr>
            <a:fld id="{61C146A0-E994-45B0-8D4E-989CC7EF315B}" type="slidenum">
              <a:rPr lang="ar-SA" sz="1200" b="1" smtClean="0">
                <a:solidFill>
                  <a:schemeClr val="tx1"/>
                </a:solidFill>
                <a:latin typeface="+mn-lt"/>
                <a:cs typeface="+mn-cs"/>
              </a:rPr>
              <a:pPr>
                <a:defRPr/>
              </a:pPr>
              <a:t>1</a:t>
            </a:fld>
            <a:endParaRPr lang="ar-SA" sz="1200" b="1" dirty="0">
              <a:solidFill>
                <a:schemeClr val="tx1"/>
              </a:solidFill>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785652"/>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هو اعتماد او ارتباط خاصية او مجموعة من الخصائص على خاصية او مجموعة اخرى من خصائص قاعدة البيانات وهو صفة نفهمها من معنى او مدلول الخصائص التي تشكل قاعدة البيانات تفيد بأن وجود خصائص يرتبط بوجود خصائص اخرى.</a:t>
            </a:r>
          </a:p>
          <a:p>
            <a:pPr algn="just" fontAlgn="auto">
              <a:lnSpc>
                <a:spcPct val="150000"/>
              </a:lnSpc>
              <a:spcBef>
                <a:spcPts val="0"/>
              </a:spcBef>
              <a:spcAft>
                <a:spcPts val="0"/>
              </a:spcAft>
              <a:defRPr/>
            </a:pPr>
            <a:endParaRPr lang="ar-SA" sz="2000" dirty="0">
              <a:latin typeface="+mn-lt"/>
              <a:cs typeface="+mn-cs"/>
            </a:endParaRPr>
          </a:p>
          <a:p>
            <a:pPr algn="just" fontAlgn="auto">
              <a:lnSpc>
                <a:spcPct val="150000"/>
              </a:lnSpc>
              <a:spcBef>
                <a:spcPts val="0"/>
              </a:spcBef>
              <a:spcAft>
                <a:spcPts val="0"/>
              </a:spcAft>
              <a:defRPr/>
            </a:pPr>
            <a:r>
              <a:rPr lang="ar-SA" sz="2000" dirty="0">
                <a:latin typeface="+mn-lt"/>
                <a:cs typeface="+mn-cs"/>
              </a:rPr>
              <a:t>اذا تأملنا علاقة تقرير الطالب السابقة لوجدنا عدة انواع لاعتماد البيانات على بعضها البعض فيما يلي نتعرف على اهمها:</a:t>
            </a:r>
          </a:p>
          <a:p>
            <a:pPr marL="342900" indent="-342900" algn="just" fontAlgn="auto">
              <a:lnSpc>
                <a:spcPct val="150000"/>
              </a:lnSpc>
              <a:spcBef>
                <a:spcPts val="0"/>
              </a:spcBef>
              <a:spcAft>
                <a:spcPts val="0"/>
              </a:spcAft>
              <a:buFont typeface="+mj-lt"/>
              <a:buAutoNum type="arabicPeriod"/>
              <a:defRPr/>
            </a:pPr>
            <a:r>
              <a:rPr lang="ar-SA" sz="2000" dirty="0">
                <a:latin typeface="+mn-lt"/>
                <a:cs typeface="+mn-cs"/>
              </a:rPr>
              <a:t>الاعتماد الجزئي </a:t>
            </a:r>
          </a:p>
          <a:p>
            <a:pPr marL="342900" indent="-342900" algn="just" fontAlgn="auto">
              <a:lnSpc>
                <a:spcPct val="150000"/>
              </a:lnSpc>
              <a:spcBef>
                <a:spcPts val="0"/>
              </a:spcBef>
              <a:spcAft>
                <a:spcPts val="0"/>
              </a:spcAft>
              <a:buFont typeface="+mj-lt"/>
              <a:buAutoNum type="arabicPeriod"/>
              <a:defRPr/>
            </a:pPr>
            <a:r>
              <a:rPr lang="ar-SA" sz="2000" dirty="0">
                <a:latin typeface="+mn-lt"/>
                <a:cs typeface="+mn-cs"/>
              </a:rPr>
              <a:t>الاعتماد الانتقالي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10</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الوظيفي للبيانات </a:t>
            </a:r>
          </a:p>
        </p:txBody>
      </p:sp>
    </p:spTree>
    <p:extLst>
      <p:ext uri="{BB962C8B-B14F-4D97-AF65-F5344CB8AC3E}">
        <p14:creationId xmlns:p14="http://schemas.microsoft.com/office/powerpoint/2010/main" val="1065374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554819"/>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الاعتماد الجزئي للبيانات يقصد به اعتماد خاصية ما و مجموعة من الخصائص على خاصية او مجموعة اخرى من الخصائص في نفس الوقت الذي تعتمد فيه خاصية اخرى او مجموعة ثانية على خاصية او مجموعة مختلفة من الخصائص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u="sng" dirty="0">
                <a:latin typeface="+mn-lt"/>
                <a:cs typeface="+mn-cs"/>
              </a:rPr>
              <a:t>مثلا</a:t>
            </a:r>
            <a:r>
              <a:rPr lang="ar-SA" dirty="0">
                <a:latin typeface="+mn-lt"/>
                <a:cs typeface="+mn-cs"/>
              </a:rPr>
              <a:t>:</a:t>
            </a:r>
          </a:p>
          <a:p>
            <a:pPr algn="just" fontAlgn="auto">
              <a:lnSpc>
                <a:spcPct val="150000"/>
              </a:lnSpc>
              <a:spcBef>
                <a:spcPts val="0"/>
              </a:spcBef>
              <a:spcAft>
                <a:spcPts val="0"/>
              </a:spcAft>
              <a:defRPr/>
            </a:pPr>
            <a:r>
              <a:rPr lang="ar-SA" i="1" dirty="0">
                <a:latin typeface="+mn-lt"/>
                <a:cs typeface="+mn-cs"/>
              </a:rPr>
              <a:t>لو طبقناه على علاقة تقرير الطالب </a:t>
            </a:r>
          </a:p>
          <a:p>
            <a:pPr algn="just" fontAlgn="auto">
              <a:lnSpc>
                <a:spcPct val="150000"/>
              </a:lnSpc>
              <a:spcBef>
                <a:spcPts val="0"/>
              </a:spcBef>
              <a:spcAft>
                <a:spcPts val="0"/>
              </a:spcAft>
              <a:defRPr/>
            </a:pPr>
            <a:r>
              <a:rPr lang="ar-SA" dirty="0">
                <a:latin typeface="+mn-lt"/>
                <a:cs typeface="+mn-cs"/>
              </a:rPr>
              <a:t>لوجدنا ان الخصائص (المقرر وعدد ساعاته ورقم المدرس) تعتمد على (رمز المقرر) في نفس الوقت الذي يعتمد (التقدير) على كل من (رمز المقرر و رقم الطالب ) معا</a:t>
            </a:r>
            <a:r>
              <a:rPr lang="ar-EG" dirty="0">
                <a:latin typeface="+mn-lt"/>
                <a:cs typeface="+mn-cs"/>
              </a:rPr>
              <a:t>.</a:t>
            </a:r>
            <a:r>
              <a:rPr lang="ar-SA"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11</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الجزئي </a:t>
            </a:r>
          </a:p>
        </p:txBody>
      </p:sp>
    </p:spTree>
    <p:extLst>
      <p:ext uri="{BB962C8B-B14F-4D97-AF65-F5344CB8AC3E}">
        <p14:creationId xmlns:p14="http://schemas.microsoft.com/office/powerpoint/2010/main" val="1065374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3568" y="1801847"/>
            <a:ext cx="7920880" cy="3139321"/>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الاعتماد الانتقالي للبيانات يقصد به اعتماد خاصية ما او مجموعة ما من الخصائص على خاصية ما </a:t>
            </a:r>
            <a:r>
              <a:rPr lang="en-US" sz="2000" dirty="0">
                <a:latin typeface="+mn-lt"/>
                <a:cs typeface="+mn-cs"/>
              </a:rPr>
              <a:t>A</a:t>
            </a:r>
            <a:r>
              <a:rPr lang="ar-SA" sz="2000" dirty="0">
                <a:latin typeface="+mn-lt"/>
                <a:cs typeface="+mn-cs"/>
              </a:rPr>
              <a:t> مثلا في نفس الوقت الذي تعتمد فيه الخاصية </a:t>
            </a:r>
            <a:r>
              <a:rPr lang="en-US" sz="2000" dirty="0">
                <a:latin typeface="+mn-lt"/>
                <a:cs typeface="+mn-cs"/>
              </a:rPr>
              <a:t>A</a:t>
            </a:r>
            <a:r>
              <a:rPr lang="ar-SA" sz="2000" dirty="0">
                <a:latin typeface="+mn-lt"/>
                <a:cs typeface="+mn-cs"/>
              </a:rPr>
              <a:t> على خاصية او مجموعة خصائص  اخرى </a:t>
            </a:r>
          </a:p>
          <a:p>
            <a:pPr algn="just" fontAlgn="auto">
              <a:lnSpc>
                <a:spcPct val="150000"/>
              </a:lnSpc>
              <a:spcBef>
                <a:spcPts val="0"/>
              </a:spcBef>
              <a:spcAft>
                <a:spcPts val="0"/>
              </a:spcAft>
              <a:defRPr/>
            </a:pPr>
            <a:endParaRPr lang="ar-SA" sz="2000" dirty="0">
              <a:latin typeface="+mn-lt"/>
              <a:cs typeface="+mn-cs"/>
            </a:endParaRPr>
          </a:p>
          <a:p>
            <a:pPr algn="just" fontAlgn="auto">
              <a:lnSpc>
                <a:spcPct val="150000"/>
              </a:lnSpc>
              <a:spcBef>
                <a:spcPts val="0"/>
              </a:spcBef>
              <a:spcAft>
                <a:spcPts val="0"/>
              </a:spcAft>
              <a:defRPr/>
            </a:pPr>
            <a:r>
              <a:rPr lang="ar-SA" u="sng" dirty="0">
                <a:latin typeface="+mn-lt"/>
                <a:cs typeface="+mn-cs"/>
              </a:rPr>
              <a:t>مثلا</a:t>
            </a:r>
            <a:r>
              <a:rPr lang="ar-SA" dirty="0">
                <a:latin typeface="+mn-lt"/>
                <a:cs typeface="+mn-cs"/>
              </a:rPr>
              <a:t> :</a:t>
            </a:r>
          </a:p>
          <a:p>
            <a:pPr algn="just" fontAlgn="auto">
              <a:lnSpc>
                <a:spcPct val="150000"/>
              </a:lnSpc>
              <a:spcBef>
                <a:spcPts val="0"/>
              </a:spcBef>
              <a:spcAft>
                <a:spcPts val="0"/>
              </a:spcAft>
              <a:defRPr/>
            </a:pPr>
            <a:r>
              <a:rPr lang="ar-SA" i="1" dirty="0">
                <a:latin typeface="+mn-lt"/>
                <a:cs typeface="+mn-cs"/>
              </a:rPr>
              <a:t>لو طبقناه على علاقة تقرير الطالب </a:t>
            </a:r>
          </a:p>
          <a:p>
            <a:pPr algn="just" fontAlgn="auto">
              <a:lnSpc>
                <a:spcPct val="150000"/>
              </a:lnSpc>
              <a:spcBef>
                <a:spcPts val="0"/>
              </a:spcBef>
              <a:spcAft>
                <a:spcPts val="0"/>
              </a:spcAft>
              <a:defRPr/>
            </a:pPr>
            <a:r>
              <a:rPr lang="ar-SA" dirty="0">
                <a:latin typeface="+mn-lt"/>
                <a:cs typeface="+mn-cs"/>
              </a:rPr>
              <a:t>لوجدنا ان الخصائص (اسم المدرس و القسم الذي يعمل به) تعتمد على (رقم المدرس) في الوقت الذي يعتمد ( رقم المدرس) على كل من (رمز المقرر)</a:t>
            </a:r>
            <a:r>
              <a:rPr lang="ar-EG" dirty="0">
                <a:latin typeface="+mn-lt"/>
                <a:cs typeface="+mn-cs"/>
              </a:rPr>
              <a:t>.</a:t>
            </a: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12</a:t>
            </a:fld>
            <a:endParaRPr lang="ar-SA" sz="1200" b="1">
              <a:solidFill>
                <a:schemeClr val="tx1"/>
              </a:solidFill>
              <a:latin typeface="+mn-lt"/>
              <a:cs typeface="+mn-cs"/>
            </a:endParaRPr>
          </a:p>
        </p:txBody>
      </p:sp>
      <p:sp>
        <p:nvSpPr>
          <p:cNvPr id="3" name="Rectangle 2"/>
          <p:cNvSpPr/>
          <p:nvPr/>
        </p:nvSpPr>
        <p:spPr>
          <a:xfrm>
            <a:off x="467544" y="414242"/>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الاعتماد الانتقالي </a:t>
            </a:r>
          </a:p>
        </p:txBody>
      </p:sp>
    </p:spTree>
    <p:extLst>
      <p:ext uri="{BB962C8B-B14F-4D97-AF65-F5344CB8AC3E}">
        <p14:creationId xmlns:p14="http://schemas.microsoft.com/office/powerpoint/2010/main" val="3205746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244158"/>
          </a:xfrm>
          <a:prstGeom prst="rect">
            <a:avLst/>
          </a:prstGeom>
        </p:spPr>
        <p:txBody>
          <a:bodyPr wrap="square">
            <a:spAutoFit/>
          </a:bodyPr>
          <a:lstStyle/>
          <a:p>
            <a:pPr algn="just" fontAlgn="auto">
              <a:lnSpc>
                <a:spcPct val="150000"/>
              </a:lnSpc>
              <a:spcBef>
                <a:spcPts val="0"/>
              </a:spcBef>
              <a:spcAft>
                <a:spcPts val="0"/>
              </a:spcAft>
              <a:defRPr/>
            </a:pPr>
            <a:r>
              <a:rPr lang="ar-SA" sz="2800" dirty="0">
                <a:latin typeface="+mn-lt"/>
                <a:cs typeface="+mn-cs"/>
              </a:rPr>
              <a:t>نتعرف الان على كيفية التعرف على العيوب الموجودة في بيانات علاقة عامة مثل تقرير الطالب ثم كيف نزيل عيوب البيانات بطريقة منتظمة و مرحلية وبهذا الاسلوب نستطيع ان نحصل كنتيجة لكل مرحلة على شكل تطبيع معين الى ان نصل الى مستوى تطبيع متقدم.</a:t>
            </a:r>
          </a:p>
          <a:p>
            <a:pPr algn="just" fontAlgn="auto">
              <a:lnSpc>
                <a:spcPct val="150000"/>
              </a:lnSpc>
              <a:spcBef>
                <a:spcPts val="0"/>
              </a:spcBef>
              <a:spcAft>
                <a:spcPts val="0"/>
              </a:spcAft>
              <a:defRPr/>
            </a:pPr>
            <a:endParaRPr lang="ar-SA" sz="28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13</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اشكال تطبيع البيانات (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1NF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2NF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3NF</a:t>
            </a: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a:t>
            </a:r>
          </a:p>
        </p:txBody>
      </p:sp>
    </p:spTree>
    <p:extLst>
      <p:ext uri="{BB962C8B-B14F-4D97-AF65-F5344CB8AC3E}">
        <p14:creationId xmlns:p14="http://schemas.microsoft.com/office/powerpoint/2010/main" val="382531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831818"/>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في اول مراحل التطبيع نبدأ بالبحث عن اول واهم عيوب البيانات في العلاقات العامة وهو </a:t>
            </a:r>
            <a:r>
              <a:rPr lang="ar-SA" b="1" dirty="0">
                <a:latin typeface="+mn-lt"/>
                <a:cs typeface="+mn-cs"/>
              </a:rPr>
              <a:t>وجود مجموعات بيانات متكررة </a:t>
            </a:r>
            <a:r>
              <a:rPr lang="ar-SA" dirty="0">
                <a:latin typeface="+mn-lt"/>
                <a:cs typeface="+mn-cs"/>
              </a:rPr>
              <a:t>فان وجدنا مجموعة بيانات متكررة نحدد للقاعدة العامة درجة او شكل تطبيعها وهي درجة التطبيع صفر  (</a:t>
            </a:r>
            <a:r>
              <a:rPr lang="en-US" dirty="0">
                <a:latin typeface="+mn-lt"/>
                <a:cs typeface="+mn-cs"/>
              </a:rPr>
              <a:t>0NF</a:t>
            </a:r>
            <a:r>
              <a:rPr lang="ar-SA" dirty="0">
                <a:latin typeface="+mn-lt"/>
                <a:cs typeface="+mn-cs"/>
              </a:rPr>
              <a:t>) او نقول انها </a:t>
            </a:r>
            <a:r>
              <a:rPr lang="ar-SA" b="1" dirty="0">
                <a:latin typeface="+mn-lt"/>
                <a:cs typeface="+mn-cs"/>
              </a:rPr>
              <a:t>غير طبيعية  </a:t>
            </a:r>
            <a:r>
              <a:rPr lang="ar-SA" u="sng" dirty="0">
                <a:latin typeface="+mn-lt"/>
                <a:cs typeface="+mn-cs"/>
              </a:rPr>
              <a:t>المطلوب هنا هو (</a:t>
            </a:r>
            <a:r>
              <a:rPr lang="ar-SA" b="1" u="sng" dirty="0">
                <a:latin typeface="+mn-lt"/>
                <a:cs typeface="+mn-cs"/>
              </a:rPr>
              <a:t>ازالة عيب تكرار البيانات</a:t>
            </a:r>
            <a:r>
              <a:rPr lang="ar-SA" u="sng" dirty="0">
                <a:latin typeface="+mn-lt"/>
                <a:cs typeface="+mn-cs"/>
              </a:rPr>
              <a:t>)</a:t>
            </a:r>
          </a:p>
          <a:p>
            <a:pPr algn="just" fontAlgn="auto">
              <a:lnSpc>
                <a:spcPct val="150000"/>
              </a:lnSpc>
              <a:spcBef>
                <a:spcPts val="0"/>
              </a:spcBef>
              <a:spcAft>
                <a:spcPts val="0"/>
              </a:spcAft>
              <a:defRPr/>
            </a:pPr>
            <a:r>
              <a:rPr lang="ar-SA" dirty="0">
                <a:latin typeface="+mn-lt"/>
                <a:cs typeface="+mn-cs"/>
              </a:rPr>
              <a:t>بعد ازالة عيب مجموعات تكرار البيانات او عند عدم وجودة تكون درجة التطبيع للعلاقة هي شكل التطبيع الاول  (</a:t>
            </a:r>
            <a:r>
              <a:rPr lang="en-US" dirty="0">
                <a:latin typeface="+mn-lt"/>
                <a:cs typeface="+mn-cs"/>
              </a:rPr>
              <a:t>1NF</a:t>
            </a:r>
            <a:r>
              <a:rPr lang="ar-SA" dirty="0">
                <a:latin typeface="+mn-lt"/>
                <a:cs typeface="+mn-cs"/>
              </a:rPr>
              <a:t>) او الثاني او الثالث او شكل تطبيع اخر. يتوقف ذلك وجود باقي العيوب التي سوف نتعرف عليها تباعا من خلال دراسة اعتماد البيانات.</a:t>
            </a:r>
          </a:p>
          <a:p>
            <a:pPr algn="just" fontAlgn="auto">
              <a:lnSpc>
                <a:spcPct val="150000"/>
              </a:lnSpc>
              <a:spcBef>
                <a:spcPts val="0"/>
              </a:spcBef>
              <a:spcAft>
                <a:spcPts val="0"/>
              </a:spcAft>
              <a:defRPr/>
            </a:pPr>
            <a:r>
              <a:rPr lang="ar-SA" u="sng" dirty="0">
                <a:latin typeface="+mn-lt"/>
                <a:cs typeface="+mn-cs"/>
              </a:rPr>
              <a:t>لو طبقنا هذه المفاهيم على مثالنا  هنا تقرير الطالب</a:t>
            </a:r>
            <a:r>
              <a:rPr lang="ar-SA" dirty="0">
                <a:latin typeface="+mn-lt"/>
                <a:cs typeface="+mn-cs"/>
              </a:rPr>
              <a:t>:</a:t>
            </a:r>
          </a:p>
          <a:p>
            <a:pPr algn="just" fontAlgn="auto">
              <a:lnSpc>
                <a:spcPct val="150000"/>
              </a:lnSpc>
              <a:spcBef>
                <a:spcPts val="0"/>
              </a:spcBef>
              <a:spcAft>
                <a:spcPts val="0"/>
              </a:spcAft>
              <a:defRPr/>
            </a:pPr>
            <a:r>
              <a:rPr lang="ar-SA" dirty="0">
                <a:latin typeface="+mn-lt"/>
                <a:cs typeface="+mn-cs"/>
              </a:rPr>
              <a:t>ايضا بمجرد النظر نلاحظ وجود بيانات متكررة تضم </a:t>
            </a:r>
            <a:r>
              <a:rPr lang="ar-SA" b="1" dirty="0">
                <a:latin typeface="+mn-lt"/>
                <a:cs typeface="+mn-cs"/>
              </a:rPr>
              <a:t>رقم الطالب  </a:t>
            </a:r>
            <a:r>
              <a:rPr lang="ar-SA" dirty="0">
                <a:latin typeface="+mn-lt"/>
                <a:cs typeface="+mn-cs"/>
              </a:rPr>
              <a:t>و </a:t>
            </a:r>
            <a:r>
              <a:rPr lang="ar-SA" b="1" dirty="0">
                <a:latin typeface="+mn-lt"/>
                <a:cs typeface="+mn-cs"/>
              </a:rPr>
              <a:t>اسم الطالب </a:t>
            </a:r>
            <a:r>
              <a:rPr lang="ar-SA" dirty="0">
                <a:latin typeface="+mn-lt"/>
                <a:cs typeface="+mn-cs"/>
              </a:rPr>
              <a:t>و </a:t>
            </a:r>
            <a:r>
              <a:rPr lang="ar-SA" b="1" dirty="0">
                <a:latin typeface="+mn-lt"/>
                <a:cs typeface="+mn-cs"/>
              </a:rPr>
              <a:t>العنوان  </a:t>
            </a:r>
            <a:r>
              <a:rPr lang="ar-SA" u="sng" dirty="0">
                <a:latin typeface="+mn-lt"/>
                <a:cs typeface="+mn-cs"/>
              </a:rPr>
              <a:t>لذا فهذه العلاقة غير طبيعية او من نوع </a:t>
            </a:r>
            <a:r>
              <a:rPr lang="en-US" u="sng" dirty="0">
                <a:latin typeface="+mn-lt"/>
                <a:cs typeface="+mn-cs"/>
              </a:rPr>
              <a:t>0NF</a:t>
            </a:r>
            <a:r>
              <a:rPr lang="ar-SA" u="sng"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14</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825316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2585323"/>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قبل التعرف على كيفية ازالة عيب مجموعات  التكرار نسأل انفسنا سؤالا هاما  وهو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b="1" dirty="0">
                <a:solidFill>
                  <a:srgbClr val="FF0000"/>
                </a:solidFill>
                <a:latin typeface="+mn-lt"/>
                <a:cs typeface="+mn-cs"/>
              </a:rPr>
              <a:t>كيف يمكننا التعرف على مجموعات التكرار في علاقة ما دون وجود بيانات ؟</a:t>
            </a:r>
          </a:p>
          <a:p>
            <a:pPr algn="just" fontAlgn="auto">
              <a:lnSpc>
                <a:spcPct val="150000"/>
              </a:lnSpc>
              <a:spcBef>
                <a:spcPts val="0"/>
              </a:spcBef>
              <a:spcAft>
                <a:spcPts val="0"/>
              </a:spcAft>
              <a:defRPr/>
            </a:pPr>
            <a:endParaRPr lang="ar-SA" dirty="0">
              <a:latin typeface="+mn-lt"/>
              <a:cs typeface="+mn-cs"/>
            </a:endParaRPr>
          </a:p>
          <a:p>
            <a:pPr algn="just" fontAlgn="auto">
              <a:lnSpc>
                <a:spcPct val="150000"/>
              </a:lnSpc>
              <a:spcBef>
                <a:spcPts val="0"/>
              </a:spcBef>
              <a:spcAft>
                <a:spcPts val="0"/>
              </a:spcAft>
              <a:defRPr/>
            </a:pPr>
            <a:r>
              <a:rPr lang="ar-SA" b="1" dirty="0">
                <a:latin typeface="+mn-lt"/>
                <a:cs typeface="+mn-cs"/>
              </a:rPr>
              <a:t>الاجابة نعم يمكننا ذلك بأن نجرب بانفسنا ادخال سجلات في هذه العلاقة لنفس العنصر الرئيسي بها وهو هنا الطالب لنحدد وجود مجموعات تكرار او لا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15</a:t>
            </a:fld>
            <a:endParaRPr lang="ar-SA" sz="1200" b="1">
              <a:solidFill>
                <a:schemeClr val="tx1"/>
              </a:solidFill>
              <a:latin typeface="+mn-lt"/>
              <a:cs typeface="+mn-cs"/>
            </a:endParaRPr>
          </a:p>
        </p:txBody>
      </p:sp>
      <p:sp>
        <p:nvSpPr>
          <p:cNvPr id="3" name="Rectangle 2"/>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50156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60649"/>
            <a:ext cx="8260672" cy="792088"/>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وثيقة تخرج طالب </a:t>
            </a:r>
          </a:p>
        </p:txBody>
      </p:sp>
      <p:sp>
        <p:nvSpPr>
          <p:cNvPr id="4" name="Content Placeholder 3"/>
          <p:cNvSpPr>
            <a:spLocks noGrp="1"/>
          </p:cNvSpPr>
          <p:nvPr>
            <p:ph idx="1"/>
          </p:nvPr>
        </p:nvSpPr>
        <p:spPr>
          <a:xfrm>
            <a:off x="457200" y="1556792"/>
            <a:ext cx="8229600" cy="504056"/>
          </a:xfrm>
        </p:spPr>
        <p:txBody>
          <a:bodyPr>
            <a:normAutofit/>
          </a:bodyPr>
          <a:lstStyle/>
          <a:p>
            <a:r>
              <a:rPr lang="ar-SA" sz="2000" dirty="0"/>
              <a:t>علاقة تقرير الطالب </a:t>
            </a:r>
            <a:r>
              <a:rPr lang="en-US" sz="2000" dirty="0"/>
              <a:t>STUDENT _REPORT </a:t>
            </a:r>
            <a:r>
              <a:rPr lang="ar-SA" sz="2000" dirty="0"/>
              <a:t>  من درجة التطبيع </a:t>
            </a:r>
            <a:r>
              <a:rPr lang="en-US" sz="2000" dirty="0"/>
              <a:t>(0 NF)</a:t>
            </a:r>
            <a:endParaRPr lang="ar-SA" sz="2000" dirty="0"/>
          </a:p>
          <a:p>
            <a:endParaRPr lang="ar-SA" sz="20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16</a:t>
            </a:fld>
            <a:endParaRPr lang="ar-SA"/>
          </a:p>
        </p:txBody>
      </p:sp>
      <p:graphicFrame>
        <p:nvGraphicFramePr>
          <p:cNvPr id="5" name="Table 4"/>
          <p:cNvGraphicFramePr>
            <a:graphicFrameLocks noGrp="1"/>
          </p:cNvGraphicFramePr>
          <p:nvPr>
            <p:extLst>
              <p:ext uri="{D42A27DB-BD31-4B8C-83A1-F6EECF244321}">
                <p14:modId xmlns:p14="http://schemas.microsoft.com/office/powerpoint/2010/main" val="2107560996"/>
              </p:ext>
            </p:extLst>
          </p:nvPr>
        </p:nvGraphicFramePr>
        <p:xfrm>
          <a:off x="337956" y="2132856"/>
          <a:ext cx="8482516" cy="2225040"/>
        </p:xfrm>
        <a:graphic>
          <a:graphicData uri="http://schemas.openxmlformats.org/drawingml/2006/table">
            <a:tbl>
              <a:tblPr rtl="1" firstRow="1" bandRow="1">
                <a:tableStyleId>{5C22544A-7EE6-4342-B048-85BDC9FD1C3A}</a:tableStyleId>
              </a:tblPr>
              <a:tblGrid>
                <a:gridCol w="930374">
                  <a:extLst>
                    <a:ext uri="{9D8B030D-6E8A-4147-A177-3AD203B41FA5}">
                      <a16:colId xmlns:a16="http://schemas.microsoft.com/office/drawing/2014/main" val="20000"/>
                    </a:ext>
                  </a:extLst>
                </a:gridCol>
                <a:gridCol w="697006">
                  <a:extLst>
                    <a:ext uri="{9D8B030D-6E8A-4147-A177-3AD203B41FA5}">
                      <a16:colId xmlns:a16="http://schemas.microsoft.com/office/drawing/2014/main" val="20001"/>
                    </a:ext>
                  </a:extLst>
                </a:gridCol>
                <a:gridCol w="948400">
                  <a:extLst>
                    <a:ext uri="{9D8B030D-6E8A-4147-A177-3AD203B41FA5}">
                      <a16:colId xmlns:a16="http://schemas.microsoft.com/office/drawing/2014/main" val="20002"/>
                    </a:ext>
                  </a:extLst>
                </a:gridCol>
                <a:gridCol w="997798">
                  <a:extLst>
                    <a:ext uri="{9D8B030D-6E8A-4147-A177-3AD203B41FA5}">
                      <a16:colId xmlns:a16="http://schemas.microsoft.com/office/drawing/2014/main" val="20003"/>
                    </a:ext>
                  </a:extLst>
                </a:gridCol>
                <a:gridCol w="719614">
                  <a:extLst>
                    <a:ext uri="{9D8B030D-6E8A-4147-A177-3AD203B41FA5}">
                      <a16:colId xmlns:a16="http://schemas.microsoft.com/office/drawing/2014/main" val="20004"/>
                    </a:ext>
                  </a:extLst>
                </a:gridCol>
                <a:gridCol w="970518">
                  <a:extLst>
                    <a:ext uri="{9D8B030D-6E8A-4147-A177-3AD203B41FA5}">
                      <a16:colId xmlns:a16="http://schemas.microsoft.com/office/drawing/2014/main" val="20005"/>
                    </a:ext>
                  </a:extLst>
                </a:gridCol>
                <a:gridCol w="674888">
                  <a:extLst>
                    <a:ext uri="{9D8B030D-6E8A-4147-A177-3AD203B41FA5}">
                      <a16:colId xmlns:a16="http://schemas.microsoft.com/office/drawing/2014/main" val="20006"/>
                    </a:ext>
                  </a:extLst>
                </a:gridCol>
                <a:gridCol w="847972">
                  <a:extLst>
                    <a:ext uri="{9D8B030D-6E8A-4147-A177-3AD203B41FA5}">
                      <a16:colId xmlns:a16="http://schemas.microsoft.com/office/drawing/2014/main" val="20007"/>
                    </a:ext>
                  </a:extLst>
                </a:gridCol>
                <a:gridCol w="853786">
                  <a:extLst>
                    <a:ext uri="{9D8B030D-6E8A-4147-A177-3AD203B41FA5}">
                      <a16:colId xmlns:a16="http://schemas.microsoft.com/office/drawing/2014/main" val="20008"/>
                    </a:ext>
                  </a:extLst>
                </a:gridCol>
                <a:gridCol w="842160">
                  <a:extLst>
                    <a:ext uri="{9D8B030D-6E8A-4147-A177-3AD203B41FA5}">
                      <a16:colId xmlns:a16="http://schemas.microsoft.com/office/drawing/2014/main" val="20009"/>
                    </a:ext>
                  </a:extLst>
                </a:gridCol>
              </a:tblGrid>
              <a:tr h="370840">
                <a:tc>
                  <a:txBody>
                    <a:bodyPr/>
                    <a:lstStyle/>
                    <a:p>
                      <a:pPr algn="ctr" rtl="1"/>
                      <a:r>
                        <a:rPr lang="ar-SA" sz="1400" dirty="0"/>
                        <a:t>رقم الطالب</a:t>
                      </a:r>
                    </a:p>
                  </a:txBody>
                  <a:tcPr/>
                </a:tc>
                <a:tc>
                  <a:txBody>
                    <a:bodyPr/>
                    <a:lstStyle/>
                    <a:p>
                      <a:pPr algn="ctr" rtl="1"/>
                      <a:r>
                        <a:rPr lang="ar-SA" sz="1400" dirty="0"/>
                        <a:t>الاسم</a:t>
                      </a:r>
                    </a:p>
                  </a:txBody>
                  <a:tcPr/>
                </a:tc>
                <a:tc>
                  <a:txBody>
                    <a:bodyPr/>
                    <a:lstStyle/>
                    <a:p>
                      <a:pPr algn="ctr" rtl="1"/>
                      <a:r>
                        <a:rPr lang="ar-SA" sz="1400" dirty="0"/>
                        <a:t>العنوان</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val="10000"/>
                  </a:ext>
                </a:extLst>
              </a:tr>
              <a:tr h="370840">
                <a:tc>
                  <a:txBody>
                    <a:bodyPr/>
                    <a:lstStyle/>
                    <a:p>
                      <a:pPr algn="ctr" rtl="1"/>
                      <a:r>
                        <a:rPr lang="ar-SA" sz="1400" dirty="0"/>
                        <a:t>5</a:t>
                      </a:r>
                    </a:p>
                  </a:txBody>
                  <a:tcPr/>
                </a:tc>
                <a:tc>
                  <a:txBody>
                    <a:bodyPr/>
                    <a:lstStyle/>
                    <a:p>
                      <a:pPr algn="ctr" rtl="1"/>
                      <a:r>
                        <a:rPr lang="ar-EG" sz="1400" dirty="0"/>
                        <a:t>خالد</a:t>
                      </a:r>
                      <a:endParaRPr lang="ar-SA" sz="1400" dirty="0"/>
                    </a:p>
                  </a:txBody>
                  <a:tcPr/>
                </a:tc>
                <a:tc>
                  <a:txBody>
                    <a:bodyPr/>
                    <a:lstStyle/>
                    <a:p>
                      <a:pPr algn="ctr" rtl="1"/>
                      <a:r>
                        <a:rPr lang="ar-EG" sz="1400" dirty="0"/>
                        <a:t>شيراتون</a:t>
                      </a:r>
                      <a:endParaRPr lang="ar-SA" sz="1400" dirty="0"/>
                    </a:p>
                  </a:txBody>
                  <a:tcPr/>
                </a:tc>
                <a:tc>
                  <a:txBody>
                    <a:bodyPr/>
                    <a:lstStyle/>
                    <a:p>
                      <a:pPr algn="ctr" rtl="1"/>
                      <a:r>
                        <a:rPr lang="ar-SA" sz="1400" dirty="0"/>
                        <a:t>حاس101</a:t>
                      </a:r>
                    </a:p>
                  </a:txBody>
                  <a:tcPr/>
                </a:tc>
                <a:tc>
                  <a:txBody>
                    <a:bodyPr/>
                    <a:lstStyle/>
                    <a:p>
                      <a:pPr algn="ctr" rtl="1"/>
                      <a:r>
                        <a:rPr lang="en-GB" sz="1400" dirty="0"/>
                        <a:t>IT</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7</a:t>
                      </a:r>
                      <a:endParaRPr lang="ar-SA" sz="1400" dirty="0"/>
                    </a:p>
                  </a:txBody>
                  <a:tcPr/>
                </a:tc>
                <a:tc>
                  <a:txBody>
                    <a:bodyPr/>
                    <a:lstStyle/>
                    <a:p>
                      <a:pPr algn="ctr" rtl="1"/>
                      <a:r>
                        <a:rPr lang="ar-SA" sz="1400" dirty="0"/>
                        <a:t>علي</a:t>
                      </a:r>
                    </a:p>
                  </a:txBody>
                  <a:tcPr/>
                </a:tc>
                <a:tc>
                  <a:txBody>
                    <a:bodyPr/>
                    <a:lstStyle/>
                    <a:p>
                      <a:pPr algn="ctr" rtl="1"/>
                      <a:r>
                        <a:rPr lang="ar-SA" sz="1400" dirty="0"/>
                        <a:t>حاسب</a:t>
                      </a:r>
                    </a:p>
                  </a:txBody>
                  <a:tcPr/>
                </a:tc>
                <a:tc>
                  <a:txBody>
                    <a:bodyPr/>
                    <a:lstStyle/>
                    <a:p>
                      <a:pPr algn="ctr" rtl="1"/>
                      <a:r>
                        <a:rPr lang="en-US" sz="1400" dirty="0"/>
                        <a:t>A</a:t>
                      </a:r>
                      <a:endParaRPr lang="ar-SA" sz="1400" dirty="0"/>
                    </a:p>
                  </a:txBody>
                  <a:tcPr/>
                </a:tc>
                <a:extLst>
                  <a:ext uri="{0D108BD9-81ED-4DB2-BD59-A6C34878D82A}">
                    <a16:rowId xmlns:a16="http://schemas.microsoft.com/office/drawing/2014/main" val="10001"/>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حاس102</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12</a:t>
                      </a:r>
                      <a:endParaRPr lang="ar-SA" sz="1400" dirty="0"/>
                    </a:p>
                  </a:txBody>
                  <a:tcPr/>
                </a:tc>
                <a:tc>
                  <a:txBody>
                    <a:bodyPr/>
                    <a:lstStyle/>
                    <a:p>
                      <a:pPr algn="ctr" rtl="1"/>
                      <a:r>
                        <a:rPr lang="ar-SA" sz="1400" dirty="0"/>
                        <a:t>جميل</a:t>
                      </a:r>
                    </a:p>
                  </a:txBody>
                  <a:tcPr/>
                </a:tc>
                <a:tc>
                  <a:txBody>
                    <a:bodyPr/>
                    <a:lstStyle/>
                    <a:p>
                      <a:pPr algn="ctr" rtl="1"/>
                      <a:r>
                        <a:rPr lang="ar-SA" sz="1400" dirty="0"/>
                        <a:t>رياضيات</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2"/>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حاس103</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2</a:t>
                      </a:r>
                      <a:endParaRPr lang="ar-SA" sz="1400" dirty="0"/>
                    </a:p>
                  </a:txBody>
                  <a:tcPr/>
                </a:tc>
                <a:tc>
                  <a:txBody>
                    <a:bodyPr/>
                    <a:lstStyle/>
                    <a:p>
                      <a:pPr algn="ctr" rtl="1"/>
                      <a:r>
                        <a:rPr lang="ar-EG" sz="1400" dirty="0"/>
                        <a:t>أدهم</a:t>
                      </a:r>
                      <a:endParaRPr lang="ar-SA" sz="1400" dirty="0"/>
                    </a:p>
                  </a:txBody>
                  <a:tcPr/>
                </a:tc>
                <a:tc>
                  <a:txBody>
                    <a:bodyPr/>
                    <a:lstStyle/>
                    <a:p>
                      <a:pPr algn="ctr" rtl="1"/>
                      <a:r>
                        <a:rPr lang="ar-SA" sz="1400" dirty="0"/>
                        <a:t>حاسب</a:t>
                      </a:r>
                    </a:p>
                  </a:txBody>
                  <a:tcPr/>
                </a:tc>
                <a:tc>
                  <a:txBody>
                    <a:bodyPr/>
                    <a:lstStyle/>
                    <a:p>
                      <a:pPr algn="ctr" rtl="1"/>
                      <a:r>
                        <a:rPr lang="en-US" sz="1400" dirty="0"/>
                        <a:t>C+</a:t>
                      </a:r>
                      <a:endParaRPr lang="ar-SA" sz="1400" dirty="0"/>
                    </a:p>
                  </a:txBody>
                  <a:tcPr/>
                </a:tc>
                <a:extLst>
                  <a:ext uri="{0D108BD9-81ED-4DB2-BD59-A6C34878D82A}">
                    <a16:rowId xmlns:a16="http://schemas.microsoft.com/office/drawing/2014/main" val="10003"/>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حاس325</a:t>
                      </a:r>
                    </a:p>
                  </a:txBody>
                  <a:tcPr/>
                </a:tc>
                <a:tc>
                  <a:txBody>
                    <a:bodyPr/>
                    <a:lstStyle/>
                    <a:p>
                      <a:pPr algn="ctr" rtl="1"/>
                      <a:r>
                        <a:rPr lang="en-US" sz="1400" dirty="0"/>
                        <a:t>DB1</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2</a:t>
                      </a:r>
                      <a:endParaRPr lang="ar-SA" sz="1400" dirty="0"/>
                    </a:p>
                  </a:txBody>
                  <a:tcPr/>
                </a:tc>
                <a:tc>
                  <a:txBody>
                    <a:bodyPr/>
                    <a:lstStyle/>
                    <a:p>
                      <a:pPr algn="ctr" rtl="1"/>
                      <a:r>
                        <a:rPr lang="ar-SA" sz="1400" dirty="0"/>
                        <a:t>خالد</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4"/>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حاس426</a:t>
                      </a:r>
                    </a:p>
                  </a:txBody>
                  <a:tcPr/>
                </a:tc>
                <a:tc>
                  <a:txBody>
                    <a:bodyPr/>
                    <a:lstStyle/>
                    <a:p>
                      <a:pPr algn="ctr" rtl="1"/>
                      <a:r>
                        <a:rPr lang="en-US" sz="1400" dirty="0"/>
                        <a:t>DB2</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3</a:t>
                      </a:r>
                      <a:endParaRPr lang="ar-SA" sz="1400" dirty="0"/>
                    </a:p>
                  </a:txBody>
                  <a:tcPr/>
                </a:tc>
                <a:tc>
                  <a:txBody>
                    <a:bodyPr/>
                    <a:lstStyle/>
                    <a:p>
                      <a:pPr algn="ctr" rtl="1"/>
                      <a:r>
                        <a:rPr lang="ar-SA" sz="1400" dirty="0"/>
                        <a:t>طارق</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5"/>
                  </a:ext>
                </a:extLst>
              </a:tr>
            </a:tbl>
          </a:graphicData>
        </a:graphic>
      </p:graphicFrame>
      <p:sp>
        <p:nvSpPr>
          <p:cNvPr id="7" name="مستطيل 6"/>
          <p:cNvSpPr/>
          <p:nvPr/>
        </p:nvSpPr>
        <p:spPr>
          <a:xfrm>
            <a:off x="6300192" y="1988840"/>
            <a:ext cx="2520280" cy="2448272"/>
          </a:xfrm>
          <a:prstGeom prst="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8" name="مستطيل 7"/>
          <p:cNvSpPr/>
          <p:nvPr/>
        </p:nvSpPr>
        <p:spPr>
          <a:xfrm>
            <a:off x="324022" y="4517102"/>
            <a:ext cx="8496944" cy="1338828"/>
          </a:xfrm>
          <a:prstGeom prst="rect">
            <a:avLst/>
          </a:prstGeom>
        </p:spPr>
        <p:txBody>
          <a:bodyPr wrap="square">
            <a:spAutoFit/>
          </a:bodyPr>
          <a:lstStyle/>
          <a:p>
            <a:pPr algn="just" fontAlgn="auto">
              <a:lnSpc>
                <a:spcPct val="150000"/>
              </a:lnSpc>
              <a:spcBef>
                <a:spcPts val="0"/>
              </a:spcBef>
              <a:spcAft>
                <a:spcPts val="0"/>
              </a:spcAft>
              <a:defRPr/>
            </a:pPr>
            <a:r>
              <a:rPr lang="ar-SA" dirty="0"/>
              <a:t>الان ولكي نزيل مجموعة البيانات المتكررة نقوم بفصل خصائص تلك المجموعة في علاقة جديدة خاصة مع الاحتفاظ بالحقل الجوهري (المفتاح الرئيسي) مع ما يتبقى من خصائص في العلاقة العامة.</a:t>
            </a:r>
          </a:p>
          <a:p>
            <a:pPr algn="just" fontAlgn="auto">
              <a:lnSpc>
                <a:spcPct val="150000"/>
              </a:lnSpc>
              <a:spcBef>
                <a:spcPts val="0"/>
              </a:spcBef>
              <a:spcAft>
                <a:spcPts val="0"/>
              </a:spcAft>
              <a:defRPr/>
            </a:pPr>
            <a:r>
              <a:rPr lang="ar-SA" i="1" u="sng" dirty="0"/>
              <a:t>نحصل من جراء هذا على العلاقتين التاليتين:</a:t>
            </a:r>
          </a:p>
        </p:txBody>
      </p:sp>
    </p:spTree>
    <p:extLst>
      <p:ext uri="{BB962C8B-B14F-4D97-AF65-F5344CB8AC3E}">
        <p14:creationId xmlns:p14="http://schemas.microsoft.com/office/powerpoint/2010/main" val="151531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932040" y="1628800"/>
            <a:ext cx="4040188" cy="639762"/>
          </a:xfrm>
        </p:spPr>
        <p:txBody>
          <a:bodyPr/>
          <a:lstStyle/>
          <a:p>
            <a:pPr marL="457200" indent="-457200">
              <a:buFont typeface="+mj-lt"/>
              <a:buAutoNum type="arabicPeriod"/>
            </a:pPr>
            <a:r>
              <a:rPr lang="ar-SA" dirty="0"/>
              <a:t>طالب </a:t>
            </a:r>
            <a:r>
              <a:rPr lang="en-US" dirty="0"/>
              <a:t>Student </a:t>
            </a:r>
            <a:endParaRPr lang="ar-SA" dirty="0"/>
          </a:p>
        </p:txBody>
      </p:sp>
      <p:sp>
        <p:nvSpPr>
          <p:cNvPr id="13" name="Text Placeholder 7"/>
          <p:cNvSpPr>
            <a:spLocks noGrp="1"/>
          </p:cNvSpPr>
          <p:nvPr>
            <p:ph sz="half" idx="2"/>
          </p:nvPr>
        </p:nvSpPr>
        <p:spPr>
          <a:xfrm>
            <a:off x="827584" y="4797152"/>
            <a:ext cx="7567819" cy="1440160"/>
          </a:xfrm>
        </p:spPr>
        <p:txBody>
          <a:bodyPr/>
          <a:lstStyle/>
          <a:p>
            <a:pPr algn="just"/>
            <a:r>
              <a:rPr lang="ar-SA" sz="1800" dirty="0"/>
              <a:t>العلاقتين السابقتين </a:t>
            </a:r>
            <a:r>
              <a:rPr lang="ar-SA" sz="1800" b="1" dirty="0"/>
              <a:t>الطالب وتقرير الطالب </a:t>
            </a:r>
            <a:r>
              <a:rPr lang="ar-SA" sz="1800" dirty="0"/>
              <a:t>ممكن ان تكون درجة تطبيع أي منهما </a:t>
            </a:r>
            <a:r>
              <a:rPr lang="en-US" sz="1800" dirty="0"/>
              <a:t>1NS</a:t>
            </a:r>
            <a:r>
              <a:rPr lang="ar-SA" sz="1800" dirty="0"/>
              <a:t> او </a:t>
            </a:r>
            <a:r>
              <a:rPr lang="en-US" sz="1800" dirty="0"/>
              <a:t>2NF</a:t>
            </a:r>
            <a:r>
              <a:rPr lang="ar-SA" sz="1800" dirty="0"/>
              <a:t> او </a:t>
            </a:r>
            <a:r>
              <a:rPr lang="en-US" sz="1800" dirty="0"/>
              <a:t>3NF</a:t>
            </a:r>
            <a:r>
              <a:rPr lang="ar-SA" sz="1800" dirty="0"/>
              <a:t> او غير ذلك.</a:t>
            </a:r>
          </a:p>
          <a:p>
            <a:pPr algn="just"/>
            <a:r>
              <a:rPr lang="ar-SA" sz="1800" dirty="0"/>
              <a:t>وهذا ماسنعرفه عند تفحصها في الاجزاء التالية بحثا عن عيوب البيانات الاخرى  </a:t>
            </a:r>
          </a:p>
        </p:txBody>
      </p:sp>
      <p:sp>
        <p:nvSpPr>
          <p:cNvPr id="11" name="Text Placeholder 7"/>
          <p:cNvSpPr>
            <a:spLocks noGrp="1"/>
          </p:cNvSpPr>
          <p:nvPr>
            <p:ph type="body" sz="quarter" idx="3"/>
          </p:nvPr>
        </p:nvSpPr>
        <p:spPr>
          <a:xfrm>
            <a:off x="3484901" y="3212976"/>
            <a:ext cx="5191555" cy="639762"/>
          </a:xfrm>
        </p:spPr>
        <p:txBody>
          <a:bodyPr/>
          <a:lstStyle/>
          <a:p>
            <a:pPr marL="457200" indent="-457200">
              <a:buFont typeface="+mj-lt"/>
              <a:buAutoNum type="arabicPeriod" startAt="2"/>
            </a:pPr>
            <a:r>
              <a:rPr lang="ar-SA" dirty="0"/>
              <a:t>تقرير طالب </a:t>
            </a:r>
            <a:r>
              <a:rPr lang="en-US" dirty="0" err="1"/>
              <a:t>Student_Report</a:t>
            </a:r>
            <a:r>
              <a:rPr lang="en-US" dirty="0"/>
              <a:t> </a:t>
            </a:r>
            <a:endParaRPr lang="ar-SA" dirty="0"/>
          </a:p>
        </p:txBody>
      </p:sp>
      <p:sp>
        <p:nvSpPr>
          <p:cNvPr id="29" name="Slide Number Placeholder 28"/>
          <p:cNvSpPr>
            <a:spLocks noGrp="1"/>
          </p:cNvSpPr>
          <p:nvPr>
            <p:ph type="sldNum" sz="quarter" idx="12"/>
          </p:nvPr>
        </p:nvSpPr>
        <p:spPr>
          <a:xfrm>
            <a:off x="8172400" y="6356350"/>
            <a:ext cx="514400" cy="365125"/>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17</a:t>
            </a:fld>
            <a:endParaRPr lang="ar-SA" sz="1200" b="1">
              <a:solidFill>
                <a:schemeClr val="tx1"/>
              </a:solidFill>
              <a:latin typeface="+mn-lt"/>
              <a:cs typeface="+mn-cs"/>
            </a:endParaRPr>
          </a:p>
        </p:txBody>
      </p:sp>
      <p:sp>
        <p:nvSpPr>
          <p:cNvPr id="3" name="Rectangle 2"/>
          <p:cNvSpPr/>
          <p:nvPr/>
        </p:nvSpPr>
        <p:spPr>
          <a:xfrm>
            <a:off x="487932"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الاول </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First Normal Form (1nf)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4087755417"/>
              </p:ext>
            </p:extLst>
          </p:nvPr>
        </p:nvGraphicFramePr>
        <p:xfrm>
          <a:off x="1979712" y="227687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rtl="1"/>
                      <a:r>
                        <a:rPr lang="ar-SA" dirty="0"/>
                        <a:t>رقم</a:t>
                      </a:r>
                      <a:r>
                        <a:rPr lang="ar-SA" baseline="0" dirty="0"/>
                        <a:t> الطالب </a:t>
                      </a:r>
                      <a:endParaRPr lang="ar-SA" dirty="0"/>
                    </a:p>
                  </a:txBody>
                  <a:tcPr/>
                </a:tc>
                <a:tc>
                  <a:txBody>
                    <a:bodyPr/>
                    <a:lstStyle/>
                    <a:p>
                      <a:pPr rtl="1"/>
                      <a:r>
                        <a:rPr lang="ar-SA" dirty="0"/>
                        <a:t>اسم الطالب</a:t>
                      </a:r>
                    </a:p>
                  </a:txBody>
                  <a:tcPr/>
                </a:tc>
                <a:tc>
                  <a:txBody>
                    <a:bodyPr/>
                    <a:lstStyle/>
                    <a:p>
                      <a:pPr rtl="1"/>
                      <a:r>
                        <a:rPr lang="ar-SA" dirty="0"/>
                        <a:t>العنوان </a:t>
                      </a:r>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458269124"/>
              </p:ext>
            </p:extLst>
          </p:nvPr>
        </p:nvGraphicFramePr>
        <p:xfrm>
          <a:off x="698143" y="4077072"/>
          <a:ext cx="7992888" cy="370840"/>
        </p:xfrm>
        <a:graphic>
          <a:graphicData uri="http://schemas.openxmlformats.org/drawingml/2006/table">
            <a:tbl>
              <a:tblPr rtl="1" firstRow="1" bandRow="1">
                <a:tableStyleId>{5DA37D80-6434-44D0-A028-1B22A696006F}</a:tableStyleId>
              </a:tblPr>
              <a:tblGrid>
                <a:gridCol w="999111">
                  <a:extLst>
                    <a:ext uri="{9D8B030D-6E8A-4147-A177-3AD203B41FA5}">
                      <a16:colId xmlns:a16="http://schemas.microsoft.com/office/drawing/2014/main" val="20000"/>
                    </a:ext>
                  </a:extLst>
                </a:gridCol>
                <a:gridCol w="999111">
                  <a:extLst>
                    <a:ext uri="{9D8B030D-6E8A-4147-A177-3AD203B41FA5}">
                      <a16:colId xmlns:a16="http://schemas.microsoft.com/office/drawing/2014/main" val="20001"/>
                    </a:ext>
                  </a:extLst>
                </a:gridCol>
                <a:gridCol w="999111">
                  <a:extLst>
                    <a:ext uri="{9D8B030D-6E8A-4147-A177-3AD203B41FA5}">
                      <a16:colId xmlns:a16="http://schemas.microsoft.com/office/drawing/2014/main" val="20002"/>
                    </a:ext>
                  </a:extLst>
                </a:gridCol>
                <a:gridCol w="999111">
                  <a:extLst>
                    <a:ext uri="{9D8B030D-6E8A-4147-A177-3AD203B41FA5}">
                      <a16:colId xmlns:a16="http://schemas.microsoft.com/office/drawing/2014/main" val="20003"/>
                    </a:ext>
                  </a:extLst>
                </a:gridCol>
                <a:gridCol w="999111">
                  <a:extLst>
                    <a:ext uri="{9D8B030D-6E8A-4147-A177-3AD203B41FA5}">
                      <a16:colId xmlns:a16="http://schemas.microsoft.com/office/drawing/2014/main" val="20004"/>
                    </a:ext>
                  </a:extLst>
                </a:gridCol>
                <a:gridCol w="999111">
                  <a:extLst>
                    <a:ext uri="{9D8B030D-6E8A-4147-A177-3AD203B41FA5}">
                      <a16:colId xmlns:a16="http://schemas.microsoft.com/office/drawing/2014/main" val="20005"/>
                    </a:ext>
                  </a:extLst>
                </a:gridCol>
                <a:gridCol w="999111">
                  <a:extLst>
                    <a:ext uri="{9D8B030D-6E8A-4147-A177-3AD203B41FA5}">
                      <a16:colId xmlns:a16="http://schemas.microsoft.com/office/drawing/2014/main" val="20006"/>
                    </a:ext>
                  </a:extLst>
                </a:gridCol>
                <a:gridCol w="999111">
                  <a:extLst>
                    <a:ext uri="{9D8B030D-6E8A-4147-A177-3AD203B41FA5}">
                      <a16:colId xmlns:a16="http://schemas.microsoft.com/office/drawing/2014/main" val="20007"/>
                    </a:ext>
                  </a:extLst>
                </a:gridCol>
              </a:tblGrid>
              <a:tr h="370840">
                <a:tc>
                  <a:txBody>
                    <a:bodyPr/>
                    <a:lstStyle/>
                    <a:p>
                      <a:pPr algn="ctr" rtl="1"/>
                      <a:r>
                        <a:rPr lang="ar-SA" sz="1400" dirty="0"/>
                        <a:t>رقم الطالب</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0544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8352928" cy="4708981"/>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مراحل التطبيع الباقية </a:t>
            </a:r>
            <a:r>
              <a:rPr lang="ar-SA" sz="2000" u="sng" dirty="0">
                <a:latin typeface="+mn-lt"/>
                <a:cs typeface="+mn-cs"/>
              </a:rPr>
              <a:t>ندرس ونهتم  باعتماد البيانات على بعضها البعض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ثاني مرحلة تطبيع نبدأ بالبحث عن جميع العلاقات الموجودة لدينا عن ثاني عيب من عيوب البيانات وهو </a:t>
            </a:r>
            <a:r>
              <a:rPr lang="ar-SA" sz="2000" b="1" dirty="0">
                <a:latin typeface="+mn-lt"/>
                <a:cs typeface="+mn-cs"/>
              </a:rPr>
              <a:t>الاعتماد الجزئي للبيانات</a:t>
            </a:r>
            <a:r>
              <a:rPr lang="ar-SA" sz="2000" dirty="0">
                <a:latin typeface="+mn-lt"/>
                <a:cs typeface="+mn-cs"/>
              </a:rPr>
              <a:t>.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فإن وجدنا اعتمادا جزئيا في علاقة ماتكون درجة اوشكل تطبيعها هي شكل التطبيع الاول  او درجة التطبيع  1.</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المطلوب هنا في هذه الحالة </a:t>
            </a:r>
            <a:r>
              <a:rPr lang="ar-SA" sz="2000" b="1" dirty="0">
                <a:solidFill>
                  <a:srgbClr val="92D050"/>
                </a:solidFill>
                <a:latin typeface="+mn-lt"/>
                <a:cs typeface="+mn-cs"/>
              </a:rPr>
              <a:t>هو ازالة مشكلة الاعتماد الجزئي في البيانات</a:t>
            </a:r>
            <a:r>
              <a:rPr lang="ar-SA" sz="2000" dirty="0">
                <a:latin typeface="+mn-lt"/>
                <a:cs typeface="+mn-cs"/>
              </a:rPr>
              <a:t>.</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بعد ازالة عيب الاعتماد الجزئي للبيانات او عدد عدم وجوده في الاساس  تكون درجة التطبيع للعلاقة هي شكل التطبيع الثاني </a:t>
            </a:r>
            <a:r>
              <a:rPr lang="en-US" sz="2000" dirty="0">
                <a:latin typeface="+mn-lt"/>
                <a:cs typeface="+mn-cs"/>
              </a:rPr>
              <a:t>2NF</a:t>
            </a:r>
            <a:r>
              <a:rPr lang="ar-SA" sz="2000" dirty="0">
                <a:latin typeface="+mn-lt"/>
                <a:cs typeface="+mn-cs"/>
              </a:rPr>
              <a:t> او حتى شكل التطبيع الثالث </a:t>
            </a:r>
            <a:r>
              <a:rPr lang="en-US" sz="2000" dirty="0">
                <a:latin typeface="+mn-lt"/>
                <a:cs typeface="+mn-cs"/>
              </a:rPr>
              <a:t>3NF</a:t>
            </a:r>
            <a:r>
              <a:rPr lang="ar-SA" sz="2000" dirty="0">
                <a:latin typeface="+mn-lt"/>
                <a:cs typeface="+mn-cs"/>
              </a:rPr>
              <a:t>او شكل تطبيع اخر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ويتوقف ذلك على  وجود باقي العيوب التي سوف نتعرف عليها تباعا .</a:t>
            </a: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18</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649674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2420888"/>
            <a:ext cx="7920880" cy="3323987"/>
          </a:xfrm>
          <a:prstGeom prst="rect">
            <a:avLst/>
          </a:prstGeom>
        </p:spPr>
        <p:txBody>
          <a:bodyPr wrap="square">
            <a:spAutoFit/>
          </a:bodyPr>
          <a:lstStyle/>
          <a:p>
            <a:pPr algn="just" fontAlgn="auto">
              <a:lnSpc>
                <a:spcPct val="150000"/>
              </a:lnSpc>
              <a:spcBef>
                <a:spcPts val="0"/>
              </a:spcBef>
              <a:spcAft>
                <a:spcPts val="0"/>
              </a:spcAft>
              <a:defRPr/>
            </a:pPr>
            <a:r>
              <a:rPr lang="ar-SA" sz="2000" dirty="0">
                <a:latin typeface="+mn-lt"/>
                <a:cs typeface="+mn-cs"/>
              </a:rPr>
              <a:t>قبل تطبيق المفاهيم السابقة نذكر ان الاعتماد الجزئي للبيانات هو </a:t>
            </a:r>
          </a:p>
          <a:p>
            <a:pPr algn="just" fontAlgn="auto">
              <a:lnSpc>
                <a:spcPct val="150000"/>
              </a:lnSpc>
              <a:spcBef>
                <a:spcPts val="0"/>
              </a:spcBef>
              <a:spcAft>
                <a:spcPts val="0"/>
              </a:spcAft>
              <a:defRPr/>
            </a:pPr>
            <a:r>
              <a:rPr lang="ar-SA" sz="2000" i="1" dirty="0">
                <a:solidFill>
                  <a:srgbClr val="C00000"/>
                </a:solidFill>
                <a:latin typeface="+mn-lt"/>
                <a:cs typeface="+mn-cs"/>
              </a:rPr>
              <a:t>اعتماد خاصية او مجموعة خصائص على خاصية ما او مجموعة اخرى من الخصائص </a:t>
            </a:r>
          </a:p>
          <a:p>
            <a:pPr algn="just" fontAlgn="auto">
              <a:lnSpc>
                <a:spcPct val="150000"/>
              </a:lnSpc>
              <a:spcBef>
                <a:spcPts val="0"/>
              </a:spcBef>
              <a:spcAft>
                <a:spcPts val="0"/>
              </a:spcAft>
              <a:defRPr/>
            </a:pPr>
            <a:r>
              <a:rPr lang="ar-SA" sz="2000" i="1" dirty="0">
                <a:solidFill>
                  <a:srgbClr val="C00000"/>
                </a:solidFill>
                <a:latin typeface="+mn-lt"/>
                <a:cs typeface="+mn-cs"/>
              </a:rPr>
              <a:t>في نفس الوقت الذي تعتمد فيه الخاصية او مجموعة الخصائص الثانية على خاصية او مجموعة مختلفة من الخصائص .</a:t>
            </a:r>
          </a:p>
          <a:p>
            <a:pPr algn="just" fontAlgn="auto">
              <a:lnSpc>
                <a:spcPct val="150000"/>
              </a:lnSpc>
              <a:spcBef>
                <a:spcPts val="0"/>
              </a:spcBef>
              <a:spcAft>
                <a:spcPts val="0"/>
              </a:spcAft>
              <a:defRPr/>
            </a:pPr>
            <a:r>
              <a:rPr lang="ar-SA" sz="2000" dirty="0">
                <a:latin typeface="+mn-lt"/>
                <a:cs typeface="+mn-cs"/>
              </a:rPr>
              <a:t>أي انه لكي تكون درجة تطبيع علاقة ما </a:t>
            </a:r>
            <a:r>
              <a:rPr lang="en-US" sz="2000" dirty="0">
                <a:latin typeface="+mn-lt"/>
                <a:cs typeface="+mn-cs"/>
              </a:rPr>
              <a:t>2NF</a:t>
            </a:r>
            <a:r>
              <a:rPr lang="ar-SA" sz="2000" dirty="0">
                <a:latin typeface="+mn-lt"/>
                <a:cs typeface="+mn-cs"/>
              </a:rPr>
              <a:t> يجب لا تحتوي تلك العلاقة على مجموعة تكرار و ان تعتمد خصائض هذه العلاقة اعتمادا كليا على مفتاح (خاصية ) ما .</a:t>
            </a:r>
          </a:p>
          <a:p>
            <a:pPr algn="just" fontAlgn="auto">
              <a:lnSpc>
                <a:spcPct val="150000"/>
              </a:lnSpc>
              <a:spcBef>
                <a:spcPts val="0"/>
              </a:spcBef>
              <a:spcAft>
                <a:spcPts val="0"/>
              </a:spcAft>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19</a:t>
            </a:fld>
            <a:endParaRPr lang="ar-SA" sz="1200" b="1">
              <a:solidFill>
                <a:schemeClr val="tx1"/>
              </a:solidFill>
              <a:latin typeface="+mn-lt"/>
              <a:cs typeface="+mn-cs"/>
            </a:endParaRPr>
          </a:p>
        </p:txBody>
      </p:sp>
      <p:sp>
        <p:nvSpPr>
          <p:cNvPr id="5" name="Rectangle 4"/>
          <p:cNvSpPr/>
          <p:nvPr/>
        </p:nvSpPr>
        <p:spPr>
          <a:xfrm>
            <a:off x="467544" y="188640"/>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399696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مقدمة</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a:t>
            </a:fld>
            <a:endParaRPr lang="ar-SA" sz="1200" b="1">
              <a:solidFill>
                <a:schemeClr val="tx1"/>
              </a:solidFill>
              <a:latin typeface="+mn-lt"/>
              <a:cs typeface="+mn-cs"/>
            </a:endParaRPr>
          </a:p>
        </p:txBody>
      </p:sp>
      <p:sp>
        <p:nvSpPr>
          <p:cNvPr id="26" name="Rectangle 25"/>
          <p:cNvSpPr/>
          <p:nvPr/>
        </p:nvSpPr>
        <p:spPr>
          <a:xfrm>
            <a:off x="499464" y="2039937"/>
            <a:ext cx="8393016" cy="3693319"/>
          </a:xfrm>
          <a:prstGeom prst="rect">
            <a:avLst/>
          </a:prstGeom>
        </p:spPr>
        <p:txBody>
          <a:bodyPr wrap="square">
            <a:spAutoFit/>
          </a:bodyPr>
          <a:lstStyle/>
          <a:p>
            <a:pPr marL="457200" indent="-457200">
              <a:lnSpc>
                <a:spcPct val="150000"/>
              </a:lnSpc>
              <a:buFont typeface="Arial" pitchFamily="34" charset="0"/>
              <a:buChar char="•"/>
            </a:pPr>
            <a:r>
              <a:rPr lang="ar-SA" sz="2600" dirty="0"/>
              <a:t>تعرفنا في المحاضرات السابقة كيفية تصميم قاعدة بيانات عن طريق رسم نموذج </a:t>
            </a:r>
            <a:r>
              <a:rPr lang="en-US" sz="2600" dirty="0"/>
              <a:t>ERD</a:t>
            </a:r>
            <a:r>
              <a:rPr lang="ar-SA" sz="2600" dirty="0"/>
              <a:t> من تحليل وصفي للتطبيق او تحليل مستندات التطبيق </a:t>
            </a:r>
          </a:p>
          <a:p>
            <a:pPr marL="457200" indent="-457200">
              <a:lnSpc>
                <a:spcPct val="150000"/>
              </a:lnSpc>
              <a:buFont typeface="Arial" pitchFamily="34" charset="0"/>
              <a:buChar char="•"/>
            </a:pPr>
            <a:r>
              <a:rPr lang="ar-SA" sz="2600" dirty="0"/>
              <a:t>ثم بعد ذلك حولنا الرسم الى علاقات قاعدة البيانات </a:t>
            </a:r>
          </a:p>
          <a:p>
            <a:pPr marL="457200" indent="-457200">
              <a:lnSpc>
                <a:spcPct val="150000"/>
              </a:lnSpc>
              <a:buFont typeface="Arial" pitchFamily="34" charset="0"/>
              <a:buChar char="•"/>
            </a:pPr>
            <a:r>
              <a:rPr lang="ar-SA" sz="2600" dirty="0"/>
              <a:t>ومنها الى علاقات قاعدة بيانات محسنة </a:t>
            </a:r>
          </a:p>
          <a:p>
            <a:pPr marL="457200" indent="-457200">
              <a:lnSpc>
                <a:spcPct val="150000"/>
              </a:lnSpc>
              <a:buFont typeface="Arial" pitchFamily="34" charset="0"/>
              <a:buChar char="•"/>
            </a:pPr>
            <a:r>
              <a:rPr lang="ar-SA" sz="2600" dirty="0"/>
              <a:t>هنا سنتعلم اسلوب مختلف للحصول على قاعدة البيانات المحسنة مباشرة </a:t>
            </a:r>
          </a:p>
          <a:p>
            <a:pPr marL="457200" indent="-457200">
              <a:lnSpc>
                <a:spcPct val="150000"/>
              </a:lnSpc>
              <a:buFont typeface="Arial" pitchFamily="34" charset="0"/>
              <a:buChar char="•"/>
            </a:pPr>
            <a:r>
              <a:rPr lang="ar-SA" sz="2600" dirty="0"/>
              <a:t>هذا الاسلوب نسميه </a:t>
            </a:r>
            <a:r>
              <a:rPr lang="ar-SA" sz="2600" b="1" u="sng" dirty="0"/>
              <a:t>تطبيع قواعد البيانات </a:t>
            </a:r>
            <a:r>
              <a:rPr lang="ar-SA" sz="2600" dirty="0"/>
              <a:t>لتصبح في شكل طبيعي معين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412776"/>
            <a:ext cx="8568952" cy="5442516"/>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نعود الى مثالنا السابق :</a:t>
            </a:r>
          </a:p>
          <a:p>
            <a:pPr marL="285750" indent="-285750" algn="just" fontAlgn="auto">
              <a:lnSpc>
                <a:spcPct val="150000"/>
              </a:lnSpc>
              <a:spcBef>
                <a:spcPts val="0"/>
              </a:spcBef>
              <a:spcAft>
                <a:spcPts val="0"/>
              </a:spcAft>
              <a:buFont typeface="Arial" pitchFamily="34" charset="0"/>
              <a:buChar char="•"/>
              <a:defRPr/>
            </a:pPr>
            <a:r>
              <a:rPr lang="ar-SA" i="1" u="sng" dirty="0">
                <a:latin typeface="+mn-lt"/>
                <a:cs typeface="+mn-cs"/>
              </a:rPr>
              <a:t>العلاقة الاولى الطالب </a:t>
            </a:r>
            <a:r>
              <a:rPr lang="en-US" i="1" u="sng" dirty="0">
                <a:latin typeface="+mn-lt"/>
                <a:cs typeface="+mn-cs"/>
              </a:rPr>
              <a:t>Student </a:t>
            </a:r>
            <a:r>
              <a:rPr lang="ar-SA" i="1" u="sng" dirty="0">
                <a:latin typeface="+mn-lt"/>
                <a:cs typeface="+mn-cs"/>
              </a:rPr>
              <a:t> تحتوي 3 خصائص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خاصية </a:t>
            </a:r>
            <a:r>
              <a:rPr lang="ar-SA" b="1" i="1" dirty="0">
                <a:latin typeface="+mn-lt"/>
                <a:cs typeface="+mn-cs"/>
              </a:rPr>
              <a:t>الاسم وخاصية العنوان </a:t>
            </a:r>
            <a:r>
              <a:rPr lang="ar-SA" dirty="0">
                <a:latin typeface="+mn-lt"/>
                <a:cs typeface="+mn-cs"/>
              </a:rPr>
              <a:t>تعتمد على المفتاح ( </a:t>
            </a:r>
            <a:r>
              <a:rPr lang="ar-SA" b="1" dirty="0">
                <a:latin typeface="+mn-lt"/>
                <a:cs typeface="+mn-cs"/>
              </a:rPr>
              <a:t>رقم الطالب </a:t>
            </a:r>
            <a:r>
              <a:rPr lang="ar-SA" dirty="0">
                <a:latin typeface="+mn-lt"/>
                <a:cs typeface="+mn-cs"/>
              </a:rPr>
              <a:t>) اذا هي </a:t>
            </a:r>
            <a:r>
              <a:rPr lang="ar-SA" b="1" dirty="0">
                <a:solidFill>
                  <a:srgbClr val="92D050"/>
                </a:solidFill>
                <a:latin typeface="+mn-lt"/>
                <a:cs typeface="+mn-cs"/>
              </a:rPr>
              <a:t>تخلو من مشكلة الاعتماد الجزئي لذا فهي من درجة التطبيع </a:t>
            </a:r>
            <a:r>
              <a:rPr lang="en-US" b="1" dirty="0">
                <a:solidFill>
                  <a:srgbClr val="92D050"/>
                </a:solidFill>
                <a:latin typeface="+mn-lt"/>
                <a:cs typeface="+mn-cs"/>
              </a:rPr>
              <a:t>2NF </a:t>
            </a:r>
            <a:r>
              <a:rPr lang="ar-SA" b="1" dirty="0">
                <a:solidFill>
                  <a:srgbClr val="92D050"/>
                </a:solidFill>
                <a:latin typeface="+mn-lt"/>
                <a:cs typeface="+mn-cs"/>
              </a:rPr>
              <a:t> او </a:t>
            </a:r>
            <a:r>
              <a:rPr lang="en-US" b="1" dirty="0">
                <a:solidFill>
                  <a:srgbClr val="92D050"/>
                </a:solidFill>
                <a:latin typeface="+mn-lt"/>
                <a:cs typeface="+mn-cs"/>
              </a:rPr>
              <a:t>3NF</a:t>
            </a:r>
            <a:r>
              <a:rPr lang="ar-SA" b="1" dirty="0">
                <a:solidFill>
                  <a:srgbClr val="92D050"/>
                </a:solidFill>
                <a:latin typeface="+mn-lt"/>
                <a:cs typeface="+mn-cs"/>
              </a:rPr>
              <a:t> او غير ذلك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 كذلك مشكلة </a:t>
            </a:r>
            <a:r>
              <a:rPr lang="ar-SA" b="1" dirty="0">
                <a:latin typeface="+mn-lt"/>
                <a:cs typeface="+mn-cs"/>
              </a:rPr>
              <a:t>الاعتماد الانتقالي </a:t>
            </a:r>
            <a:r>
              <a:rPr lang="ar-SA" dirty="0">
                <a:latin typeface="+mn-lt"/>
                <a:cs typeface="+mn-cs"/>
              </a:rPr>
              <a:t>غير موجودة لعدم اعتماد المفتاح (</a:t>
            </a:r>
            <a:r>
              <a:rPr lang="ar-SA" b="1" dirty="0">
                <a:latin typeface="+mn-lt"/>
                <a:cs typeface="+mn-cs"/>
              </a:rPr>
              <a:t>رقم الطالب </a:t>
            </a:r>
            <a:r>
              <a:rPr lang="ar-SA" dirty="0">
                <a:latin typeface="+mn-lt"/>
                <a:cs typeface="+mn-cs"/>
              </a:rPr>
              <a:t>) على أي خاصية اخرى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بناء على ماسبق فان العلاقة (</a:t>
            </a:r>
            <a:r>
              <a:rPr lang="ar-SA" b="1" dirty="0">
                <a:latin typeface="+mn-lt"/>
                <a:cs typeface="+mn-cs"/>
              </a:rPr>
              <a:t>الطالب</a:t>
            </a:r>
            <a:r>
              <a:rPr lang="ar-SA" dirty="0">
                <a:latin typeface="+mn-lt"/>
                <a:cs typeface="+mn-cs"/>
              </a:rPr>
              <a:t> ) درجة تطبيعها </a:t>
            </a:r>
            <a:r>
              <a:rPr lang="en-US" dirty="0">
                <a:latin typeface="+mn-lt"/>
                <a:cs typeface="+mn-cs"/>
              </a:rPr>
              <a:t>3NF </a:t>
            </a:r>
            <a:r>
              <a:rPr lang="ar-SA" dirty="0">
                <a:latin typeface="+mn-lt"/>
                <a:cs typeface="+mn-cs"/>
              </a:rPr>
              <a:t> ونطلق عليها مجاز علاقة طبيعية او </a:t>
            </a:r>
            <a:r>
              <a:rPr lang="en-US" dirty="0">
                <a:latin typeface="+mn-lt"/>
                <a:cs typeface="+mn-cs"/>
              </a:rPr>
              <a:t>Normalized </a:t>
            </a:r>
            <a:r>
              <a:rPr lang="ar-SA" dirty="0">
                <a:latin typeface="+mn-lt"/>
                <a:cs typeface="+mn-cs"/>
              </a:rPr>
              <a:t> وتأخذ هذه العلاقة الرقم 1 .</a:t>
            </a:r>
          </a:p>
          <a:p>
            <a:pPr marL="342900" indent="-342900" algn="just" fontAlgn="auto">
              <a:lnSpc>
                <a:spcPct val="150000"/>
              </a:lnSpc>
              <a:spcBef>
                <a:spcPts val="0"/>
              </a:spcBef>
              <a:spcAft>
                <a:spcPts val="0"/>
              </a:spcAft>
              <a:buFont typeface="Arial" pitchFamily="34" charset="0"/>
              <a:buChar char="•"/>
              <a:defRPr/>
            </a:pPr>
            <a:r>
              <a:rPr lang="ar-SA" i="1" u="sng" dirty="0">
                <a:latin typeface="+mn-lt"/>
                <a:cs typeface="+mn-cs"/>
              </a:rPr>
              <a:t>اما العلاقة (</a:t>
            </a:r>
            <a:r>
              <a:rPr lang="ar-SA" b="1" i="1" u="sng" dirty="0">
                <a:latin typeface="+mn-lt"/>
                <a:cs typeface="+mn-cs"/>
              </a:rPr>
              <a:t>تقرير الطالب </a:t>
            </a:r>
            <a:r>
              <a:rPr lang="ar-SA" i="1" u="sng" dirty="0">
                <a:latin typeface="+mn-lt"/>
                <a:cs typeface="+mn-cs"/>
              </a:rPr>
              <a:t>) فنجد ان مشكلة الاعتماد الجزئي موجودة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حيث ان </a:t>
            </a:r>
            <a:r>
              <a:rPr lang="ar-SA" b="1" dirty="0">
                <a:latin typeface="+mn-lt"/>
                <a:cs typeface="+mn-cs"/>
              </a:rPr>
              <a:t>التقدير</a:t>
            </a:r>
            <a:r>
              <a:rPr lang="ar-SA" dirty="0">
                <a:latin typeface="+mn-lt"/>
                <a:cs typeface="+mn-cs"/>
              </a:rPr>
              <a:t> تعتمد على كل من الخاصتين </a:t>
            </a:r>
            <a:r>
              <a:rPr lang="ar-SA" b="1" u="sng" dirty="0">
                <a:latin typeface="+mn-lt"/>
                <a:cs typeface="+mn-cs"/>
              </a:rPr>
              <a:t>رقم الطالب </a:t>
            </a:r>
            <a:r>
              <a:rPr lang="ar-SA" u="sng" dirty="0">
                <a:latin typeface="+mn-lt"/>
                <a:cs typeface="+mn-cs"/>
              </a:rPr>
              <a:t>و </a:t>
            </a:r>
            <a:r>
              <a:rPr lang="ar-SA" b="1" u="sng" dirty="0">
                <a:latin typeface="+mn-lt"/>
                <a:cs typeface="+mn-cs"/>
              </a:rPr>
              <a:t>رقم المقرر</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بينما  باقي الخصائص تعتمد على ( او ترتبط ) برقم المقرر</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و لازالة مشكلة </a:t>
            </a:r>
            <a:r>
              <a:rPr lang="ar-SA" b="1" dirty="0">
                <a:solidFill>
                  <a:srgbClr val="92D050"/>
                </a:solidFill>
                <a:latin typeface="+mn-lt"/>
                <a:cs typeface="+mn-cs"/>
              </a:rPr>
              <a:t>الاعتماد الجزئي</a:t>
            </a:r>
            <a:r>
              <a:rPr lang="ar-SA" dirty="0">
                <a:latin typeface="+mn-lt"/>
                <a:cs typeface="+mn-cs"/>
              </a:rPr>
              <a:t> تلك نفصل كل مجموعة جزئية مع ما تعتمد عليه ويصبح مفتاحا لها فنحصل من العلاقة (مقرر الطالب ) على العلاقتين التاليتين :</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20</a:t>
            </a:fld>
            <a:endParaRPr lang="ar-SA" sz="1200" b="1">
              <a:solidFill>
                <a:schemeClr val="tx1"/>
              </a:solidFill>
              <a:latin typeface="+mn-lt"/>
              <a:cs typeface="+mn-cs"/>
            </a:endParaRPr>
          </a:p>
        </p:txBody>
      </p:sp>
      <p:sp>
        <p:nvSpPr>
          <p:cNvPr id="5" name="Rectangle 4"/>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595817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45025" y="1722438"/>
            <a:ext cx="4041775" cy="482426"/>
          </a:xfrm>
        </p:spPr>
        <p:txBody>
          <a:bodyPr/>
          <a:lstStyle/>
          <a:p>
            <a:pPr marL="457200" indent="-457200">
              <a:buFont typeface="+mj-lt"/>
              <a:buAutoNum type="arabicPeriod"/>
            </a:pPr>
            <a:r>
              <a:rPr lang="ar-SA" dirty="0"/>
              <a:t>الطالب والمقرر </a:t>
            </a:r>
          </a:p>
        </p:txBody>
      </p:sp>
      <p:sp>
        <p:nvSpPr>
          <p:cNvPr id="13" name="Text Placeholder 7"/>
          <p:cNvSpPr>
            <a:spLocks noGrp="1"/>
          </p:cNvSpPr>
          <p:nvPr>
            <p:ph sz="half" idx="2"/>
          </p:nvPr>
        </p:nvSpPr>
        <p:spPr>
          <a:xfrm>
            <a:off x="827584" y="4797152"/>
            <a:ext cx="7567819" cy="1440160"/>
          </a:xfrm>
        </p:spPr>
        <p:txBody>
          <a:bodyPr anchor="ctr" anchorCtr="0"/>
          <a:lstStyle/>
          <a:p>
            <a:pPr algn="just"/>
            <a:r>
              <a:rPr lang="ar-SA" sz="1800" dirty="0"/>
              <a:t>علاقتين يمكن ان تكون درجة تطبيع كل منهما </a:t>
            </a:r>
            <a:r>
              <a:rPr lang="en-US" sz="1800" dirty="0"/>
              <a:t>2NF </a:t>
            </a:r>
            <a:r>
              <a:rPr lang="ar-SA" sz="1800" dirty="0"/>
              <a:t>او </a:t>
            </a:r>
            <a:r>
              <a:rPr lang="en-US" sz="1800" dirty="0"/>
              <a:t>3NF </a:t>
            </a:r>
            <a:r>
              <a:rPr lang="ar-SA" sz="1800" dirty="0"/>
              <a:t> او غير ذلك على حسب وجود مشكلة الاعتماد الانتقالي في أي منهما من عدمه </a:t>
            </a:r>
          </a:p>
          <a:p>
            <a:pPr algn="just"/>
            <a:r>
              <a:rPr lang="ar-SA" sz="1800" dirty="0"/>
              <a:t>هذا ماسنتابعه في الجزء التالي </a:t>
            </a:r>
          </a:p>
        </p:txBody>
      </p:sp>
      <p:sp>
        <p:nvSpPr>
          <p:cNvPr id="11" name="Text Placeholder 7"/>
          <p:cNvSpPr>
            <a:spLocks noGrp="1"/>
          </p:cNvSpPr>
          <p:nvPr>
            <p:ph type="body" sz="quarter" idx="3"/>
          </p:nvPr>
        </p:nvSpPr>
        <p:spPr>
          <a:xfrm>
            <a:off x="4427984" y="3212976"/>
            <a:ext cx="4248472" cy="639762"/>
          </a:xfrm>
        </p:spPr>
        <p:txBody>
          <a:bodyPr/>
          <a:lstStyle/>
          <a:p>
            <a:pPr marL="457200" indent="-457200">
              <a:buFont typeface="+mj-lt"/>
              <a:buAutoNum type="arabicPeriod" startAt="2"/>
            </a:pPr>
            <a:r>
              <a:rPr lang="ar-SA" dirty="0"/>
              <a:t>المقرر والمدرس</a:t>
            </a:r>
          </a:p>
        </p:txBody>
      </p:sp>
      <p:sp>
        <p:nvSpPr>
          <p:cNvPr id="29" name="Slide Number Placeholder 28"/>
          <p:cNvSpPr>
            <a:spLocks noGrp="1"/>
          </p:cNvSpPr>
          <p:nvPr>
            <p:ph type="sldNum" sz="quarter" idx="12"/>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21</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330685046"/>
              </p:ext>
            </p:extLst>
          </p:nvPr>
        </p:nvGraphicFramePr>
        <p:xfrm>
          <a:off x="827584" y="263691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rtl="1"/>
                      <a:r>
                        <a:rPr lang="ar-SA" dirty="0"/>
                        <a:t>رقم الطالب</a:t>
                      </a:r>
                    </a:p>
                  </a:txBody>
                  <a:tcPr/>
                </a:tc>
                <a:tc>
                  <a:txBody>
                    <a:bodyPr/>
                    <a:lstStyle/>
                    <a:p>
                      <a:pPr rtl="1"/>
                      <a:r>
                        <a:rPr lang="ar-SA" dirty="0"/>
                        <a:t>رمز</a:t>
                      </a:r>
                      <a:r>
                        <a:rPr lang="ar-SA" baseline="0" dirty="0"/>
                        <a:t> المقرر</a:t>
                      </a:r>
                      <a:endParaRPr lang="ar-SA" dirty="0"/>
                    </a:p>
                  </a:txBody>
                  <a:tcPr/>
                </a:tc>
                <a:tc>
                  <a:txBody>
                    <a:bodyPr/>
                    <a:lstStyle/>
                    <a:p>
                      <a:pPr rtl="1"/>
                      <a:r>
                        <a:rPr lang="ar-SA" dirty="0"/>
                        <a:t>التقدير</a:t>
                      </a:r>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382687171"/>
              </p:ext>
            </p:extLst>
          </p:nvPr>
        </p:nvGraphicFramePr>
        <p:xfrm>
          <a:off x="755576" y="4005064"/>
          <a:ext cx="5994666" cy="370840"/>
        </p:xfrm>
        <a:graphic>
          <a:graphicData uri="http://schemas.openxmlformats.org/drawingml/2006/table">
            <a:tbl>
              <a:tblPr rtl="1" firstRow="1" bandRow="1">
                <a:tableStyleId>{5DA37D80-6434-44D0-A028-1B22A696006F}</a:tableStyleId>
              </a:tblPr>
              <a:tblGrid>
                <a:gridCol w="999111">
                  <a:extLst>
                    <a:ext uri="{9D8B030D-6E8A-4147-A177-3AD203B41FA5}">
                      <a16:colId xmlns:a16="http://schemas.microsoft.com/office/drawing/2014/main" val="20000"/>
                    </a:ext>
                  </a:extLst>
                </a:gridCol>
                <a:gridCol w="999111">
                  <a:extLst>
                    <a:ext uri="{9D8B030D-6E8A-4147-A177-3AD203B41FA5}">
                      <a16:colId xmlns:a16="http://schemas.microsoft.com/office/drawing/2014/main" val="20001"/>
                    </a:ext>
                  </a:extLst>
                </a:gridCol>
                <a:gridCol w="999111">
                  <a:extLst>
                    <a:ext uri="{9D8B030D-6E8A-4147-A177-3AD203B41FA5}">
                      <a16:colId xmlns:a16="http://schemas.microsoft.com/office/drawing/2014/main" val="20002"/>
                    </a:ext>
                  </a:extLst>
                </a:gridCol>
                <a:gridCol w="999111">
                  <a:extLst>
                    <a:ext uri="{9D8B030D-6E8A-4147-A177-3AD203B41FA5}">
                      <a16:colId xmlns:a16="http://schemas.microsoft.com/office/drawing/2014/main" val="20003"/>
                    </a:ext>
                  </a:extLst>
                </a:gridCol>
                <a:gridCol w="999111">
                  <a:extLst>
                    <a:ext uri="{9D8B030D-6E8A-4147-A177-3AD203B41FA5}">
                      <a16:colId xmlns:a16="http://schemas.microsoft.com/office/drawing/2014/main" val="20004"/>
                    </a:ext>
                  </a:extLst>
                </a:gridCol>
                <a:gridCol w="999111">
                  <a:extLst>
                    <a:ext uri="{9D8B030D-6E8A-4147-A177-3AD203B41FA5}">
                      <a16:colId xmlns:a16="http://schemas.microsoft.com/office/drawing/2014/main" val="20005"/>
                    </a:ext>
                  </a:extLst>
                </a:gridCol>
              </a:tblGrid>
              <a:tr h="370840">
                <a:tc>
                  <a:txBody>
                    <a:bodyPr/>
                    <a:lstStyle/>
                    <a:p>
                      <a:pPr algn="ctr" rtl="1"/>
                      <a:r>
                        <a:rPr lang="ar-SA" sz="1400" dirty="0"/>
                        <a:t>رمز</a:t>
                      </a:r>
                      <a:r>
                        <a:rPr lang="ar-SA" sz="1400" baseline="0" dirty="0"/>
                        <a:t> المقرر </a:t>
                      </a:r>
                      <a:endParaRPr lang="ar-SA" sz="1400" dirty="0"/>
                    </a:p>
                  </a:txBody>
                  <a:tcPr/>
                </a:tc>
                <a:tc>
                  <a:txBody>
                    <a:bodyPr/>
                    <a:lstStyle/>
                    <a:p>
                      <a:pPr algn="ctr" rtl="1"/>
                      <a:r>
                        <a:rPr lang="ar-SA" sz="1400" dirty="0"/>
                        <a:t>المقرر</a:t>
                      </a:r>
                    </a:p>
                  </a:txBody>
                  <a:tcPr/>
                </a:tc>
                <a:tc>
                  <a:txBody>
                    <a:bodyPr/>
                    <a:lstStyle/>
                    <a:p>
                      <a:pPr algn="ctr" rtl="1"/>
                      <a:r>
                        <a:rPr lang="ar-SA" sz="1400" dirty="0"/>
                        <a:t>عدد ساعاته </a:t>
                      </a:r>
                    </a:p>
                  </a:txBody>
                  <a:tcPr/>
                </a:tc>
                <a:tc>
                  <a:txBody>
                    <a:bodyPr/>
                    <a:lstStyle/>
                    <a:p>
                      <a:pPr algn="ctr" rtl="1"/>
                      <a:r>
                        <a:rPr lang="ar-SA" sz="1400" dirty="0"/>
                        <a:t>رقم المدرس</a:t>
                      </a:r>
                    </a:p>
                  </a:txBody>
                  <a:tcPr/>
                </a:tc>
                <a:tc>
                  <a:txBody>
                    <a:bodyPr/>
                    <a:lstStyle/>
                    <a:p>
                      <a:pPr algn="ctr" rtl="1"/>
                      <a:r>
                        <a:rPr lang="ar-SA" sz="1400" dirty="0"/>
                        <a:t>اسم المدرس</a:t>
                      </a:r>
                    </a:p>
                  </a:txBody>
                  <a:tcPr/>
                </a:tc>
                <a:tc>
                  <a:txBody>
                    <a:bodyPr/>
                    <a:lstStyle/>
                    <a:p>
                      <a:pPr algn="ctr" rtl="1"/>
                      <a:r>
                        <a:rPr lang="ar-SA" sz="1400" dirty="0"/>
                        <a:t>القسم</a:t>
                      </a:r>
                    </a:p>
                  </a:txBody>
                  <a:tcPr/>
                </a:tc>
                <a:extLst>
                  <a:ext uri="{0D108BD9-81ED-4DB2-BD59-A6C34878D82A}">
                    <a16:rowId xmlns:a16="http://schemas.microsoft.com/office/drawing/2014/main" val="10000"/>
                  </a:ext>
                </a:extLst>
              </a:tr>
            </a:tbl>
          </a:graphicData>
        </a:graphic>
      </p:graphicFrame>
      <p:sp>
        <p:nvSpPr>
          <p:cNvPr id="9" name="Rectangle 8"/>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الثاني</a:t>
            </a:r>
          </a:p>
          <a:p>
            <a:pPr algn="ct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Second Normal Form (2nf)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39488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8352928" cy="5124480"/>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في هذه المرحلة من مراحل التطبيع نهتم بالبحث عن مشكلة </a:t>
            </a:r>
            <a:r>
              <a:rPr lang="ar-SA" sz="2000" u="sng" dirty="0">
                <a:latin typeface="+mn-lt"/>
                <a:cs typeface="+mn-cs"/>
              </a:rPr>
              <a:t>تواجد الاعتماد الانتقالي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ان وجدنا اعتماد جزئي في علاقة ما فإن شكل تطبيعها او درجة تطبيعها هي 2 او </a:t>
            </a:r>
            <a:r>
              <a:rPr lang="en-US" sz="2000" dirty="0">
                <a:latin typeface="+mn-lt"/>
                <a:cs typeface="+mn-cs"/>
              </a:rPr>
              <a:t>2NF</a:t>
            </a: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المطلوب هنا هي ازالة عيب الاعتماد الانتقالي.</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بعد ازالة عيب الاعتماد الانتقالي للبيانات او عند عدم وجوده  اصلا تكون درجة التبيع للعلاقة هي شكل التطبيع الثالث </a:t>
            </a:r>
            <a:r>
              <a:rPr lang="en-US" sz="2000" dirty="0">
                <a:latin typeface="+mn-lt"/>
                <a:cs typeface="+mn-cs"/>
              </a:rPr>
              <a:t>3NF</a:t>
            </a:r>
            <a:r>
              <a:rPr lang="ar-SA" sz="2000" dirty="0">
                <a:latin typeface="+mn-lt"/>
                <a:cs typeface="+mn-cs"/>
              </a:rPr>
              <a:t> او شكل تطبيع اخر اعلى من  ذلك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يتوقف ذلك على وجود باقي العيوب التي سوف نتعرف عليها تباعا.</a:t>
            </a:r>
          </a:p>
          <a:p>
            <a:pPr marL="285750" indent="-285750" algn="just" fontAlgn="auto">
              <a:lnSpc>
                <a:spcPct val="150000"/>
              </a:lnSpc>
              <a:spcBef>
                <a:spcPts val="0"/>
              </a:spcBef>
              <a:spcAft>
                <a:spcPts val="0"/>
              </a:spcAft>
              <a:buFont typeface="Arial" pitchFamily="34" charset="0"/>
              <a:buChar char="•"/>
              <a:defRPr/>
            </a:pPr>
            <a:r>
              <a:rPr lang="ar-SA" sz="2000" b="1" u="sng" dirty="0">
                <a:solidFill>
                  <a:srgbClr val="92D050"/>
                </a:solidFill>
                <a:latin typeface="+mn-lt"/>
                <a:cs typeface="+mn-cs"/>
              </a:rPr>
              <a:t>نطلق مجازا على العلاقة التي درجة تطبيعها </a:t>
            </a:r>
            <a:r>
              <a:rPr lang="en-US" sz="2000" b="1" u="sng" dirty="0">
                <a:solidFill>
                  <a:srgbClr val="92D050"/>
                </a:solidFill>
                <a:latin typeface="+mn-lt"/>
                <a:cs typeface="+mn-cs"/>
              </a:rPr>
              <a:t>3NF </a:t>
            </a:r>
            <a:r>
              <a:rPr lang="ar-SA" sz="2000" b="1" u="sng" dirty="0">
                <a:solidFill>
                  <a:srgbClr val="92D050"/>
                </a:solidFill>
                <a:latin typeface="+mn-lt"/>
                <a:cs typeface="+mn-cs"/>
              </a:rPr>
              <a:t> علاقة طبيعية </a:t>
            </a:r>
            <a:r>
              <a:rPr lang="en-US" sz="2000" b="1" u="sng" dirty="0">
                <a:solidFill>
                  <a:srgbClr val="92D050"/>
                </a:solidFill>
                <a:latin typeface="+mn-lt"/>
                <a:cs typeface="+mn-cs"/>
              </a:rPr>
              <a:t>Normalized</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أي انه لكي تكون درجة تطبيع علاقة ما </a:t>
            </a:r>
            <a:r>
              <a:rPr lang="en-US" sz="2000" dirty="0">
                <a:latin typeface="+mn-lt"/>
                <a:cs typeface="+mn-cs"/>
              </a:rPr>
              <a:t>3NF</a:t>
            </a:r>
            <a:r>
              <a:rPr lang="ar-SA" sz="2000" dirty="0">
                <a:latin typeface="+mn-lt"/>
                <a:cs typeface="+mn-cs"/>
              </a:rPr>
              <a:t> يجب 1) الا تكون محتوية على مجموعة تكرار و 2) ان تعتمد خصائص هذه العلاقة اعتمادا كليا على مفتاح (خاصية ) ما و3) لا يوجد أي اعتماد انتقالي بين خصائص تلك العلاقة .</a:t>
            </a: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22</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67322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803588"/>
            <a:ext cx="8568952" cy="4662815"/>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نعود الى مثالنا السابق:</a:t>
            </a:r>
          </a:p>
          <a:p>
            <a:pPr marL="285750" indent="-285750" algn="just" fontAlgn="auto">
              <a:lnSpc>
                <a:spcPct val="150000"/>
              </a:lnSpc>
              <a:spcBef>
                <a:spcPts val="0"/>
              </a:spcBef>
              <a:spcAft>
                <a:spcPts val="0"/>
              </a:spcAft>
              <a:buFont typeface="Arial" pitchFamily="34" charset="0"/>
              <a:buChar char="•"/>
              <a:defRPr/>
            </a:pPr>
            <a:r>
              <a:rPr lang="ar-SA" i="1" u="sng" dirty="0">
                <a:latin typeface="+mn-lt"/>
                <a:cs typeface="+mn-cs"/>
              </a:rPr>
              <a:t>العلاقة تقرير الطالب:</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نجد ان الخاصية </a:t>
            </a:r>
            <a:r>
              <a:rPr lang="ar-SA" b="1" dirty="0">
                <a:latin typeface="+mn-lt"/>
                <a:cs typeface="+mn-cs"/>
              </a:rPr>
              <a:t>التقدير</a:t>
            </a:r>
            <a:r>
              <a:rPr lang="ar-SA" dirty="0">
                <a:latin typeface="+mn-lt"/>
                <a:cs typeface="+mn-cs"/>
              </a:rPr>
              <a:t> تعتمد على كل من </a:t>
            </a:r>
            <a:r>
              <a:rPr lang="ar-SA" b="1" dirty="0">
                <a:solidFill>
                  <a:srgbClr val="92D050"/>
                </a:solidFill>
                <a:latin typeface="+mn-lt"/>
                <a:cs typeface="+mn-cs"/>
              </a:rPr>
              <a:t>رقم الطالب و رمز المقرر كمفتاح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دون اعتماد للمفتاح على خاصية اخرى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لذلك فان درجة تطبيع العلاقة (تقرير الطالب ) هي 3 او </a:t>
            </a:r>
            <a:r>
              <a:rPr lang="en-US" dirty="0">
                <a:latin typeface="+mn-lt"/>
                <a:cs typeface="+mn-cs"/>
              </a:rPr>
              <a:t>3NF</a:t>
            </a:r>
            <a:r>
              <a:rPr lang="ar-SA" dirty="0">
                <a:latin typeface="+mn-lt"/>
                <a:cs typeface="+mn-cs"/>
              </a:rPr>
              <a:t> او طبيعية وتأخذ الرقم 2 </a:t>
            </a:r>
          </a:p>
          <a:p>
            <a:pPr marL="342900" indent="-342900" algn="just" fontAlgn="auto">
              <a:lnSpc>
                <a:spcPct val="150000"/>
              </a:lnSpc>
              <a:spcBef>
                <a:spcPts val="0"/>
              </a:spcBef>
              <a:spcAft>
                <a:spcPts val="0"/>
              </a:spcAft>
              <a:buFont typeface="Arial" pitchFamily="34" charset="0"/>
              <a:buChar char="•"/>
              <a:defRPr/>
            </a:pPr>
            <a:r>
              <a:rPr lang="ar-SA" i="1" u="sng" dirty="0">
                <a:latin typeface="+mn-lt"/>
                <a:cs typeface="+mn-cs"/>
              </a:rPr>
              <a:t>اما العلاقة (</a:t>
            </a:r>
            <a:r>
              <a:rPr lang="ar-SA" b="1" i="1" u="sng" dirty="0">
                <a:latin typeface="+mn-lt"/>
                <a:cs typeface="+mn-cs"/>
              </a:rPr>
              <a:t>مدرس المقرر</a:t>
            </a:r>
            <a:r>
              <a:rPr lang="ar-SA" i="1" u="sng" dirty="0">
                <a:latin typeface="+mn-lt"/>
                <a:cs typeface="+mn-cs"/>
              </a:rPr>
              <a:t>) فنجد ان بها </a:t>
            </a:r>
          </a:p>
          <a:p>
            <a:pPr marL="800100" lvl="1" indent="-342900" algn="just" fontAlgn="auto">
              <a:lnSpc>
                <a:spcPct val="150000"/>
              </a:lnSpc>
              <a:spcBef>
                <a:spcPts val="0"/>
              </a:spcBef>
              <a:spcAft>
                <a:spcPts val="0"/>
              </a:spcAft>
              <a:buFont typeface="+mj-lt"/>
              <a:buAutoNum type="arabicPeriod"/>
              <a:defRPr/>
            </a:pPr>
            <a:r>
              <a:rPr lang="ar-SA" i="1" dirty="0">
                <a:latin typeface="+mn-lt"/>
                <a:cs typeface="+mn-cs"/>
              </a:rPr>
              <a:t>الخاصتين  (</a:t>
            </a:r>
            <a:r>
              <a:rPr lang="ar-SA" b="1" i="1" dirty="0">
                <a:latin typeface="+mn-lt"/>
                <a:cs typeface="+mn-cs"/>
              </a:rPr>
              <a:t>القسم و اسم المدرس </a:t>
            </a:r>
            <a:r>
              <a:rPr lang="ar-SA" i="1" dirty="0">
                <a:latin typeface="+mn-lt"/>
                <a:cs typeface="+mn-cs"/>
              </a:rPr>
              <a:t>) تعتمد على (</a:t>
            </a:r>
            <a:r>
              <a:rPr lang="ar-SA" b="1" i="1" dirty="0">
                <a:solidFill>
                  <a:srgbClr val="92D050"/>
                </a:solidFill>
                <a:latin typeface="+mn-lt"/>
                <a:cs typeface="+mn-cs"/>
              </a:rPr>
              <a:t>رقم المدرس </a:t>
            </a:r>
            <a:r>
              <a:rPr lang="ar-SA" i="1" dirty="0">
                <a:latin typeface="+mn-lt"/>
                <a:cs typeface="+mn-cs"/>
              </a:rPr>
              <a:t>)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بينما يرتبط </a:t>
            </a:r>
            <a:r>
              <a:rPr lang="ar-SA" b="1" dirty="0">
                <a:latin typeface="+mn-lt"/>
                <a:cs typeface="+mn-cs"/>
              </a:rPr>
              <a:t>رقم المدرس </a:t>
            </a:r>
            <a:r>
              <a:rPr lang="ar-SA" u="sng" dirty="0">
                <a:latin typeface="+mn-lt"/>
                <a:cs typeface="+mn-cs"/>
              </a:rPr>
              <a:t>برمز المقرر </a:t>
            </a:r>
            <a:r>
              <a:rPr lang="ar-SA" dirty="0">
                <a:latin typeface="+mn-lt"/>
                <a:cs typeface="+mn-cs"/>
              </a:rPr>
              <a:t>أي ان العلاقة تحتوي على </a:t>
            </a:r>
            <a:r>
              <a:rPr lang="ar-SA" b="1" dirty="0">
                <a:solidFill>
                  <a:srgbClr val="92D050"/>
                </a:solidFill>
                <a:latin typeface="+mn-lt"/>
                <a:cs typeface="+mn-cs"/>
              </a:rPr>
              <a:t>الاعتماد الانتقالي </a:t>
            </a:r>
          </a:p>
          <a:p>
            <a:pPr marL="800100" lvl="1" indent="-342900" algn="just" fontAlgn="auto">
              <a:lnSpc>
                <a:spcPct val="150000"/>
              </a:lnSpc>
              <a:spcBef>
                <a:spcPts val="0"/>
              </a:spcBef>
              <a:spcAft>
                <a:spcPts val="0"/>
              </a:spcAft>
              <a:buFont typeface="+mj-lt"/>
              <a:buAutoNum type="arabicPeriod"/>
              <a:defRPr/>
            </a:pPr>
            <a:r>
              <a:rPr lang="ar-SA" dirty="0">
                <a:latin typeface="+mn-lt"/>
                <a:cs typeface="+mn-cs"/>
              </a:rPr>
              <a:t>لازالة مشكلة الاعتماد الانتقالي نفصل كل مجموعة مع ماترتبط به او تعتمد عليه فنحصل  على العلاقتين التاليتين :</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23</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097511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45025" y="1722438"/>
            <a:ext cx="4041775" cy="482426"/>
          </a:xfrm>
        </p:spPr>
        <p:txBody>
          <a:bodyPr/>
          <a:lstStyle/>
          <a:p>
            <a:pPr marL="457200" indent="-457200">
              <a:buFont typeface="+mj-lt"/>
              <a:buAutoNum type="arabicPeriod"/>
            </a:pPr>
            <a:r>
              <a:rPr lang="ar-SA" dirty="0"/>
              <a:t>المدرس</a:t>
            </a:r>
          </a:p>
        </p:txBody>
      </p:sp>
      <p:sp>
        <p:nvSpPr>
          <p:cNvPr id="13" name="Text Placeholder 7"/>
          <p:cNvSpPr>
            <a:spLocks noGrp="1"/>
          </p:cNvSpPr>
          <p:nvPr>
            <p:ph sz="half" idx="2"/>
          </p:nvPr>
        </p:nvSpPr>
        <p:spPr>
          <a:xfrm>
            <a:off x="827584" y="4797152"/>
            <a:ext cx="7567819" cy="1440160"/>
          </a:xfrm>
        </p:spPr>
        <p:txBody>
          <a:bodyPr anchor="ctr" anchorCtr="0"/>
          <a:lstStyle/>
          <a:p>
            <a:pPr algn="just"/>
            <a:r>
              <a:rPr lang="ar-SA" sz="1800" dirty="0"/>
              <a:t>بعد هذه المراحل الثلاث حصلنا على علاقات طبيعية لقاعدة البيانات لا تتضمن مشاكل البيانات التي ذكرناها فيما سبق</a:t>
            </a:r>
          </a:p>
        </p:txBody>
      </p:sp>
      <p:sp>
        <p:nvSpPr>
          <p:cNvPr id="11" name="Text Placeholder 7"/>
          <p:cNvSpPr>
            <a:spLocks noGrp="1"/>
          </p:cNvSpPr>
          <p:nvPr>
            <p:ph type="body" sz="quarter" idx="3"/>
          </p:nvPr>
        </p:nvSpPr>
        <p:spPr>
          <a:xfrm>
            <a:off x="4427984" y="3212976"/>
            <a:ext cx="4248472" cy="639762"/>
          </a:xfrm>
        </p:spPr>
        <p:txBody>
          <a:bodyPr/>
          <a:lstStyle/>
          <a:p>
            <a:pPr marL="457200" indent="-457200">
              <a:buFont typeface="+mj-lt"/>
              <a:buAutoNum type="arabicPeriod" startAt="2"/>
            </a:pPr>
            <a:r>
              <a:rPr lang="ar-SA" dirty="0"/>
              <a:t>المقرر والمدرس</a:t>
            </a:r>
          </a:p>
        </p:txBody>
      </p:sp>
      <p:sp>
        <p:nvSpPr>
          <p:cNvPr id="29" name="Slide Number Placeholder 28"/>
          <p:cNvSpPr>
            <a:spLocks noGrp="1"/>
          </p:cNvSpPr>
          <p:nvPr>
            <p:ph type="sldNum" sz="quarter" idx="12"/>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24</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706124460"/>
              </p:ext>
            </p:extLst>
          </p:nvPr>
        </p:nvGraphicFramePr>
        <p:xfrm>
          <a:off x="827584" y="2636912"/>
          <a:ext cx="6096000" cy="370840"/>
        </p:xfrm>
        <a:graphic>
          <a:graphicData uri="http://schemas.openxmlformats.org/drawingml/2006/table">
            <a:tbl>
              <a:tblPr rtl="1" firstRow="1" bandRow="1">
                <a:tableStyleId>{5DA37D80-6434-44D0-A028-1B22A696006F}</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rtl="1"/>
                      <a:r>
                        <a:rPr lang="ar-SA" dirty="0"/>
                        <a:t>رقم المدرس </a:t>
                      </a:r>
                    </a:p>
                  </a:txBody>
                  <a:tcPr/>
                </a:tc>
                <a:tc>
                  <a:txBody>
                    <a:bodyPr/>
                    <a:lstStyle/>
                    <a:p>
                      <a:pPr rtl="1"/>
                      <a:r>
                        <a:rPr lang="ar-SA" dirty="0"/>
                        <a:t>اسم المدرس</a:t>
                      </a:r>
                    </a:p>
                  </a:txBody>
                  <a:tcPr/>
                </a:tc>
                <a:tc>
                  <a:txBody>
                    <a:bodyPr/>
                    <a:lstStyle/>
                    <a:p>
                      <a:pPr rtl="1"/>
                      <a:r>
                        <a:rPr lang="ar-SA" dirty="0"/>
                        <a:t>القسم</a:t>
                      </a:r>
                    </a:p>
                  </a:txBody>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0250010"/>
              </p:ext>
            </p:extLst>
          </p:nvPr>
        </p:nvGraphicFramePr>
        <p:xfrm>
          <a:off x="1097612" y="4005064"/>
          <a:ext cx="5850652" cy="370840"/>
        </p:xfrm>
        <a:graphic>
          <a:graphicData uri="http://schemas.openxmlformats.org/drawingml/2006/table">
            <a:tbl>
              <a:tblPr rtl="1" firstRow="1" bandRow="1">
                <a:tableStyleId>{5DA37D80-6434-44D0-A028-1B22A696006F}</a:tableStyleId>
              </a:tblPr>
              <a:tblGrid>
                <a:gridCol w="1462663">
                  <a:extLst>
                    <a:ext uri="{9D8B030D-6E8A-4147-A177-3AD203B41FA5}">
                      <a16:colId xmlns:a16="http://schemas.microsoft.com/office/drawing/2014/main" val="20000"/>
                    </a:ext>
                  </a:extLst>
                </a:gridCol>
                <a:gridCol w="1462663">
                  <a:extLst>
                    <a:ext uri="{9D8B030D-6E8A-4147-A177-3AD203B41FA5}">
                      <a16:colId xmlns:a16="http://schemas.microsoft.com/office/drawing/2014/main" val="20001"/>
                    </a:ext>
                  </a:extLst>
                </a:gridCol>
                <a:gridCol w="1462663">
                  <a:extLst>
                    <a:ext uri="{9D8B030D-6E8A-4147-A177-3AD203B41FA5}">
                      <a16:colId xmlns:a16="http://schemas.microsoft.com/office/drawing/2014/main" val="20002"/>
                    </a:ext>
                  </a:extLst>
                </a:gridCol>
                <a:gridCol w="1462663">
                  <a:extLst>
                    <a:ext uri="{9D8B030D-6E8A-4147-A177-3AD203B41FA5}">
                      <a16:colId xmlns:a16="http://schemas.microsoft.com/office/drawing/2014/main" val="20003"/>
                    </a:ext>
                  </a:extLst>
                </a:gridCol>
              </a:tblGrid>
              <a:tr h="370840">
                <a:tc>
                  <a:txBody>
                    <a:bodyPr/>
                    <a:lstStyle/>
                    <a:p>
                      <a:pPr algn="ctr" rtl="1"/>
                      <a:r>
                        <a:rPr lang="ar-EG" sz="1400" dirty="0"/>
                        <a:t>رقم</a:t>
                      </a:r>
                      <a:r>
                        <a:rPr lang="ar-SA" sz="1400" dirty="0"/>
                        <a:t> المقرر</a:t>
                      </a:r>
                    </a:p>
                  </a:txBody>
                  <a:tcPr/>
                </a:tc>
                <a:tc>
                  <a:txBody>
                    <a:bodyPr/>
                    <a:lstStyle/>
                    <a:p>
                      <a:pPr algn="ctr" rtl="1"/>
                      <a:r>
                        <a:rPr lang="ar-EG" sz="1400" dirty="0"/>
                        <a:t>اسم </a:t>
                      </a:r>
                      <a:r>
                        <a:rPr lang="ar-SA" sz="1400" dirty="0"/>
                        <a:t>المقرر</a:t>
                      </a:r>
                    </a:p>
                  </a:txBody>
                  <a:tcPr/>
                </a:tc>
                <a:tc>
                  <a:txBody>
                    <a:bodyPr/>
                    <a:lstStyle/>
                    <a:p>
                      <a:pPr algn="ctr" rtl="1"/>
                      <a:r>
                        <a:rPr lang="ar-SA" sz="1400" dirty="0"/>
                        <a:t>عدد ساعاته </a:t>
                      </a:r>
                    </a:p>
                  </a:txBody>
                  <a:tcPr/>
                </a:tc>
                <a:tc>
                  <a:txBody>
                    <a:bodyPr/>
                    <a:lstStyle/>
                    <a:p>
                      <a:pPr algn="ctr" rtl="1"/>
                      <a:r>
                        <a:rPr lang="ar-SA" sz="1400" dirty="0"/>
                        <a:t>رقم المدرس</a:t>
                      </a:r>
                    </a:p>
                  </a:txBody>
                  <a:tcPr/>
                </a:tc>
                <a:extLst>
                  <a:ext uri="{0D108BD9-81ED-4DB2-BD59-A6C34878D82A}">
                    <a16:rowId xmlns:a16="http://schemas.microsoft.com/office/drawing/2014/main" val="10000"/>
                  </a:ext>
                </a:extLst>
              </a:tr>
            </a:tbl>
          </a:graphicData>
        </a:graphic>
      </p:graphicFrame>
      <p:sp>
        <p:nvSpPr>
          <p:cNvPr id="10" name="Rectangle 9"/>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106656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803588"/>
            <a:ext cx="8568952" cy="2585323"/>
          </a:xfrm>
          <a:prstGeom prst="rect">
            <a:avLst/>
          </a:prstGeom>
        </p:spPr>
        <p:txBody>
          <a:bodyPr wrap="square">
            <a:spAutoFit/>
          </a:bodyPr>
          <a:lstStyle/>
          <a:p>
            <a:pPr algn="just" fontAlgn="auto">
              <a:lnSpc>
                <a:spcPct val="150000"/>
              </a:lnSpc>
              <a:spcBef>
                <a:spcPts val="0"/>
              </a:spcBef>
              <a:spcAft>
                <a:spcPts val="0"/>
              </a:spcAft>
              <a:defRPr/>
            </a:pPr>
            <a:r>
              <a:rPr lang="ar-SA" u="sng" dirty="0">
                <a:latin typeface="+mn-lt"/>
                <a:cs typeface="+mn-cs"/>
              </a:rPr>
              <a:t>قاعدة البيانات التالية نهائية و محسنة آليا و لاتحتاج الى أي تحسينات ( ونلاحظ المفتاح الخارجي  رقم المدرس) </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الطالب </a:t>
            </a:r>
            <a:r>
              <a:rPr lang="ar-SA" u="sng" dirty="0">
                <a:latin typeface="+mn-lt"/>
                <a:cs typeface="+mn-cs"/>
              </a:rPr>
              <a:t>:</a:t>
            </a:r>
            <a:r>
              <a:rPr lang="ar-SA" dirty="0">
                <a:latin typeface="+mn-lt"/>
                <a:cs typeface="+mn-cs"/>
              </a:rPr>
              <a:t>(</a:t>
            </a:r>
            <a:r>
              <a:rPr lang="ar-SA" u="sng" dirty="0">
                <a:latin typeface="+mn-lt"/>
                <a:cs typeface="+mn-cs"/>
              </a:rPr>
              <a:t>رقم الطالب </a:t>
            </a:r>
            <a:r>
              <a:rPr lang="ar-SA" dirty="0">
                <a:latin typeface="+mn-lt"/>
                <a:cs typeface="+mn-cs"/>
              </a:rPr>
              <a:t>– الاسم – العنوان)</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الطالب والمقرر </a:t>
            </a:r>
            <a:r>
              <a:rPr lang="ar-SA" dirty="0">
                <a:latin typeface="+mn-lt"/>
                <a:cs typeface="+mn-cs"/>
              </a:rPr>
              <a:t>(</a:t>
            </a:r>
            <a:r>
              <a:rPr lang="ar-SA" u="sng" dirty="0">
                <a:latin typeface="+mn-lt"/>
                <a:cs typeface="+mn-cs"/>
              </a:rPr>
              <a:t>رقم الطالب </a:t>
            </a:r>
            <a:r>
              <a:rPr lang="ar-SA" dirty="0">
                <a:latin typeface="+mn-lt"/>
                <a:cs typeface="+mn-cs"/>
              </a:rPr>
              <a:t>– رقم المقرر – التقدير)</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المدرس</a:t>
            </a:r>
            <a:r>
              <a:rPr lang="ar-SA" dirty="0">
                <a:latin typeface="+mn-lt"/>
                <a:cs typeface="+mn-cs"/>
              </a:rPr>
              <a:t> (</a:t>
            </a:r>
            <a:r>
              <a:rPr lang="ar-SA" u="sng" dirty="0">
                <a:latin typeface="+mn-lt"/>
                <a:cs typeface="+mn-cs"/>
              </a:rPr>
              <a:t>رقم المدرس </a:t>
            </a:r>
            <a:r>
              <a:rPr lang="ar-SA" dirty="0">
                <a:latin typeface="+mn-lt"/>
                <a:cs typeface="+mn-cs"/>
              </a:rPr>
              <a:t>– اسم المدرس – القسم)</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المدرس والمقرر </a:t>
            </a:r>
            <a:r>
              <a:rPr lang="ar-SA" dirty="0">
                <a:latin typeface="+mn-lt"/>
                <a:cs typeface="+mn-cs"/>
              </a:rPr>
              <a:t>(</a:t>
            </a:r>
            <a:r>
              <a:rPr lang="ar-SA" u="sng" dirty="0">
                <a:latin typeface="+mn-lt"/>
                <a:cs typeface="+mn-cs"/>
              </a:rPr>
              <a:t>رقم المقرر </a:t>
            </a:r>
            <a:r>
              <a:rPr lang="ar-SA" dirty="0">
                <a:latin typeface="+mn-lt"/>
                <a:cs typeface="+mn-cs"/>
              </a:rPr>
              <a:t>– اسم المقرر – الساعات</a:t>
            </a:r>
            <a:r>
              <a:rPr lang="ar-EG" dirty="0">
                <a:latin typeface="+mn-lt"/>
                <a:cs typeface="+mn-cs"/>
              </a:rPr>
              <a:t> -</a:t>
            </a:r>
            <a:r>
              <a:rPr lang="ar-SA" dirty="0">
                <a:latin typeface="+mn-lt"/>
                <a:cs typeface="+mn-cs"/>
              </a:rPr>
              <a:t> </a:t>
            </a:r>
            <a:r>
              <a:rPr lang="ar-SA" u="dashHeavy" dirty="0">
                <a:latin typeface="+mn-lt"/>
                <a:cs typeface="+mn-cs"/>
              </a:rPr>
              <a:t>رقم المدرس</a:t>
            </a:r>
            <a:r>
              <a:rPr lang="ar-SA" dirty="0">
                <a:latin typeface="+mn-lt"/>
                <a:cs typeface="+mn-cs"/>
              </a:rPr>
              <a:t>)</a:t>
            </a:r>
          </a:p>
          <a:p>
            <a:pPr algn="just" fontAlgn="auto">
              <a:lnSpc>
                <a:spcPct val="150000"/>
              </a:lnSpc>
              <a:spcBef>
                <a:spcPts val="0"/>
              </a:spcBef>
              <a:spcAft>
                <a:spcPts val="0"/>
              </a:spcAft>
              <a:defRPr/>
            </a:pPr>
            <a:endParaRPr lang="ar-SA"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25</a:t>
            </a:fld>
            <a:endParaRPr lang="ar-SA" sz="1200" b="1">
              <a:solidFill>
                <a:schemeClr val="tx1"/>
              </a:solidFill>
              <a:latin typeface="+mn-lt"/>
              <a:cs typeface="+mn-cs"/>
            </a:endParaRPr>
          </a:p>
        </p:txBody>
      </p:sp>
      <p:sp>
        <p:nvSpPr>
          <p:cNvPr id="7" name="Rectangle 6"/>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الثالث</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Third Normal Form (3nf)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149947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2045454"/>
            <a:ext cx="8352928" cy="3785652"/>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درجات التطبيع الثلاثة السابقة  </a:t>
            </a:r>
            <a:r>
              <a:rPr lang="en-US" sz="2000" dirty="0">
                <a:latin typeface="+mn-lt"/>
                <a:cs typeface="+mn-cs"/>
              </a:rPr>
              <a:t>1NF ,2NF,3NF</a:t>
            </a:r>
            <a:r>
              <a:rPr lang="ar-SA" sz="2000" dirty="0">
                <a:latin typeface="+mn-lt"/>
                <a:cs typeface="+mn-cs"/>
              </a:rPr>
              <a:t> هي اكثر اشكال التطبيع استخداما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ويوجد شكل تطبيع جديد هو شكل تطبيع بويس وكودد </a:t>
            </a:r>
            <a:r>
              <a:rPr lang="en-US" sz="2000" dirty="0">
                <a:latin typeface="+mn-lt"/>
                <a:cs typeface="+mn-cs"/>
              </a:rPr>
              <a:t>BCNF</a:t>
            </a: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ويعتبر هذا الشكل اكثر شمولية وتقدما عن </a:t>
            </a:r>
            <a:r>
              <a:rPr lang="en-US" sz="2000" dirty="0">
                <a:latin typeface="+mn-lt"/>
                <a:cs typeface="+mn-cs"/>
              </a:rPr>
              <a:t>3NF</a:t>
            </a:r>
            <a:r>
              <a:rPr lang="ar-SA" sz="2000" dirty="0">
                <a:latin typeface="+mn-lt"/>
                <a:cs typeface="+mn-cs"/>
              </a:rPr>
              <a:t> حيث اننا نجد ان أي علاقة درجة تطبيعها </a:t>
            </a:r>
            <a:r>
              <a:rPr lang="en-US" sz="2000" dirty="0">
                <a:latin typeface="+mn-lt"/>
                <a:cs typeface="+mn-cs"/>
              </a:rPr>
              <a:t>BCNF</a:t>
            </a:r>
            <a:r>
              <a:rPr lang="ar-SA" sz="2000" dirty="0">
                <a:latin typeface="+mn-lt"/>
                <a:cs typeface="+mn-cs"/>
              </a:rPr>
              <a:t> تكون درجة تطبيعها </a:t>
            </a:r>
            <a:r>
              <a:rPr lang="en-US" sz="2000" dirty="0">
                <a:latin typeface="+mn-lt"/>
                <a:cs typeface="+mn-cs"/>
              </a:rPr>
              <a:t>3NF</a:t>
            </a:r>
            <a:r>
              <a:rPr lang="ar-SA" sz="2000" dirty="0">
                <a:latin typeface="+mn-lt"/>
                <a:cs typeface="+mn-cs"/>
              </a:rPr>
              <a:t> ايضا والعكس صحيح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نستطيع القول ان درجة تطبيع علاقة ما </a:t>
            </a:r>
            <a:r>
              <a:rPr lang="en-US" sz="2000" dirty="0">
                <a:latin typeface="+mn-lt"/>
                <a:cs typeface="+mn-cs"/>
              </a:rPr>
              <a:t>BCNF</a:t>
            </a:r>
            <a:r>
              <a:rPr lang="ar-SA" sz="2000" dirty="0">
                <a:latin typeface="+mn-lt"/>
                <a:cs typeface="+mn-cs"/>
              </a:rPr>
              <a:t> اذا كان كل محدد في العلاقة مفتاحا مرشحا .</a:t>
            </a:r>
          </a:p>
          <a:p>
            <a:pPr marL="285750" indent="-285750" algn="just" fontAlgn="auto">
              <a:lnSpc>
                <a:spcPct val="150000"/>
              </a:lnSpc>
              <a:spcBef>
                <a:spcPts val="0"/>
              </a:spcBef>
              <a:spcAft>
                <a:spcPts val="0"/>
              </a:spcAft>
              <a:buFont typeface="Arial" pitchFamily="34" charset="0"/>
              <a:buChar char="•"/>
              <a:defRPr/>
            </a:pPr>
            <a:r>
              <a:rPr lang="ar-SA" sz="2000" dirty="0">
                <a:latin typeface="+mn-lt"/>
                <a:cs typeface="+mn-cs"/>
              </a:rPr>
              <a:t>نلاحظ المثال التالي :</a:t>
            </a:r>
          </a:p>
          <a:p>
            <a:pPr algn="just" fontAlgn="auto">
              <a:lnSpc>
                <a:spcPct val="150000"/>
              </a:lnSpc>
              <a:spcBef>
                <a:spcPts val="0"/>
              </a:spcBef>
              <a:spcAft>
                <a:spcPts val="0"/>
              </a:spcAft>
              <a:defRPr/>
            </a:pPr>
            <a:endParaRPr lang="ar-SA" sz="2000"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26</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تطبيع بويس وكودد</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Boyce – </a:t>
            </a:r>
            <a:r>
              <a:rPr lang="en-US" sz="3200" b="1" cap="all"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Codd</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Normal Form</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784176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1556792"/>
            <a:ext cx="8352928" cy="2169825"/>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العلاقة </a:t>
            </a:r>
            <a:r>
              <a:rPr lang="ar-SA" b="1" dirty="0">
                <a:latin typeface="+mn-lt"/>
                <a:cs typeface="+mn-cs"/>
              </a:rPr>
              <a:t>الصنف </a:t>
            </a:r>
            <a:r>
              <a:rPr lang="ar-SA" dirty="0">
                <a:latin typeface="+mn-lt"/>
                <a:cs typeface="+mn-cs"/>
              </a:rPr>
              <a:t>والخاصة بالاصناف المعروضة في متجر و الموجودة في الشكل التالي:</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هذه العلاقة ذات تطبيع ثالث ، ولكننا نرى ان العملة تعتمد على البلد المنتج للصنف، حيث تختلف العملات من بلد لاخر من حيث العملة الرئيسية والعملات الصغيرة لذلك يتم عمل علاقتين ( الصنف و العملة ) </a:t>
            </a:r>
            <a:r>
              <a:rPr lang="ar-SA" b="1" dirty="0">
                <a:latin typeface="+mn-lt"/>
                <a:cs typeface="+mn-cs"/>
              </a:rPr>
              <a:t>وكلا العلاقتين ذات تطبيع </a:t>
            </a:r>
            <a:r>
              <a:rPr lang="en-US" b="1" dirty="0">
                <a:latin typeface="+mn-lt"/>
                <a:cs typeface="+mn-cs"/>
              </a:rPr>
              <a:t>BCNF</a:t>
            </a:r>
            <a:endParaRPr lang="ar-SA" b="1" dirty="0">
              <a:latin typeface="+mn-lt"/>
              <a:cs typeface="+mn-cs"/>
            </a:endParaRP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نلاحظ الشكل التالي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27</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تطبيع بويس وكودد</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Boyce – </a:t>
            </a:r>
            <a:r>
              <a:rPr lang="en-US" sz="3200" b="1" cap="all"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Codd</a:t>
            </a:r>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 Normal Form</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7" name="Rectangle 5"/>
          <p:cNvSpPr/>
          <p:nvPr/>
        </p:nvSpPr>
        <p:spPr>
          <a:xfrm>
            <a:off x="467544" y="3845654"/>
            <a:ext cx="8352928" cy="866904"/>
          </a:xfrm>
          <a:prstGeom prst="rect">
            <a:avLst/>
          </a:prstGeom>
        </p:spPr>
        <p:txBody>
          <a:bodyPr wrap="square">
            <a:spAutoFit/>
          </a:bodyPr>
          <a:lstStyle/>
          <a:p>
            <a:pPr algn="just" fontAlgn="auto">
              <a:lnSpc>
                <a:spcPct val="150000"/>
              </a:lnSpc>
              <a:spcBef>
                <a:spcPts val="0"/>
              </a:spcBef>
              <a:spcAft>
                <a:spcPts val="0"/>
              </a:spcAft>
              <a:defRPr/>
            </a:pPr>
            <a:endParaRPr lang="ar-SA"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
        <p:nvSpPr>
          <p:cNvPr id="8" name="Text Placeholder 8"/>
          <p:cNvSpPr txBox="1">
            <a:spLocks/>
          </p:cNvSpPr>
          <p:nvPr/>
        </p:nvSpPr>
        <p:spPr>
          <a:xfrm>
            <a:off x="1547664" y="3666654"/>
            <a:ext cx="7139136" cy="482426"/>
          </a:xfrm>
          <a:prstGeom prst="rect">
            <a:avLst/>
          </a:prstGeom>
        </p:spPr>
        <p:txBody>
          <a:bodyPr vert="horz" lIns="91440" tIns="45720" rIns="91440" bIns="45720" rtlCol="0">
            <a:normAutofit/>
          </a:bodyPr>
          <a:lst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fontAlgn="auto">
              <a:spcAft>
                <a:spcPts val="0"/>
              </a:spcAft>
            </a:pPr>
            <a:r>
              <a:rPr lang="ar-SA" sz="1800" dirty="0"/>
              <a:t>أ) العلاقة الصنف في شكل التطبيع </a:t>
            </a:r>
            <a:r>
              <a:rPr lang="en-US" sz="1800" dirty="0"/>
              <a:t>3NF</a:t>
            </a:r>
            <a:endParaRPr lang="ar-SA" sz="1800" dirty="0"/>
          </a:p>
        </p:txBody>
      </p:sp>
      <p:sp>
        <p:nvSpPr>
          <p:cNvPr id="9" name="Text Placeholder 8"/>
          <p:cNvSpPr txBox="1">
            <a:spLocks/>
          </p:cNvSpPr>
          <p:nvPr/>
        </p:nvSpPr>
        <p:spPr>
          <a:xfrm>
            <a:off x="395536" y="4581128"/>
            <a:ext cx="8352928" cy="432048"/>
          </a:xfrm>
          <a:prstGeom prst="rect">
            <a:avLst/>
          </a:prstGeom>
        </p:spPr>
        <p:txBody>
          <a:bodyPr/>
          <a:lstStyle>
            <a:lvl1pPr marL="342900" indent="-342900" algn="r" defTabSz="914400" rtl="1"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r" defTabSz="914400" rtl="1"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r" defTabSz="914400" rtl="1"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r" defTabSz="914400" rtl="1"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r" defTabSz="914400" rtl="1"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a:lstStyle>
          <a:p>
            <a:pPr fontAlgn="auto">
              <a:spcAft>
                <a:spcPts val="0"/>
              </a:spcAft>
            </a:pPr>
            <a:r>
              <a:rPr lang="ar-SA" sz="1800" dirty="0"/>
              <a:t>ب) العلاقتين الصنف و العملة في شكل التطبيع </a:t>
            </a:r>
            <a:r>
              <a:rPr lang="en-US" sz="1800" dirty="0"/>
              <a:t>BCNF</a:t>
            </a:r>
            <a:endParaRPr lang="ar-SA" sz="1800" dirty="0"/>
          </a:p>
        </p:txBody>
      </p:sp>
      <p:graphicFrame>
        <p:nvGraphicFramePr>
          <p:cNvPr id="10" name="Table 1"/>
          <p:cNvGraphicFramePr>
            <a:graphicFrameLocks noGrp="1"/>
          </p:cNvGraphicFramePr>
          <p:nvPr>
            <p:extLst>
              <p:ext uri="{D42A27DB-BD31-4B8C-83A1-F6EECF244321}">
                <p14:modId xmlns:p14="http://schemas.microsoft.com/office/powerpoint/2010/main" val="3758316815"/>
              </p:ext>
            </p:extLst>
          </p:nvPr>
        </p:nvGraphicFramePr>
        <p:xfrm>
          <a:off x="683570" y="4132312"/>
          <a:ext cx="7848870" cy="304800"/>
        </p:xfrm>
        <a:graphic>
          <a:graphicData uri="http://schemas.openxmlformats.org/drawingml/2006/table">
            <a:tbl>
              <a:tblPr rtl="1" firstRow="1" bandRow="1">
                <a:tableStyleId>{ED083AE6-46FA-4A59-8FB0-9F97EB10719F}</a:tableStyleId>
              </a:tblPr>
              <a:tblGrid>
                <a:gridCol w="1569774">
                  <a:extLst>
                    <a:ext uri="{9D8B030D-6E8A-4147-A177-3AD203B41FA5}">
                      <a16:colId xmlns:a16="http://schemas.microsoft.com/office/drawing/2014/main" val="20000"/>
                    </a:ext>
                  </a:extLst>
                </a:gridCol>
                <a:gridCol w="1569774">
                  <a:extLst>
                    <a:ext uri="{9D8B030D-6E8A-4147-A177-3AD203B41FA5}">
                      <a16:colId xmlns:a16="http://schemas.microsoft.com/office/drawing/2014/main" val="20001"/>
                    </a:ext>
                  </a:extLst>
                </a:gridCol>
                <a:gridCol w="1569774">
                  <a:extLst>
                    <a:ext uri="{9D8B030D-6E8A-4147-A177-3AD203B41FA5}">
                      <a16:colId xmlns:a16="http://schemas.microsoft.com/office/drawing/2014/main" val="20002"/>
                    </a:ext>
                  </a:extLst>
                </a:gridCol>
                <a:gridCol w="1569774">
                  <a:extLst>
                    <a:ext uri="{9D8B030D-6E8A-4147-A177-3AD203B41FA5}">
                      <a16:colId xmlns:a16="http://schemas.microsoft.com/office/drawing/2014/main" val="20003"/>
                    </a:ext>
                  </a:extLst>
                </a:gridCol>
                <a:gridCol w="1569774">
                  <a:extLst>
                    <a:ext uri="{9D8B030D-6E8A-4147-A177-3AD203B41FA5}">
                      <a16:colId xmlns:a16="http://schemas.microsoft.com/office/drawing/2014/main" val="20004"/>
                    </a:ext>
                  </a:extLst>
                </a:gridCol>
              </a:tblGrid>
              <a:tr h="288032">
                <a:tc>
                  <a:txBody>
                    <a:bodyPr/>
                    <a:lstStyle/>
                    <a:p>
                      <a:pPr algn="ctr"/>
                      <a:r>
                        <a:rPr lang="ar-SA" sz="1400" u="sng" dirty="0"/>
                        <a:t>رقم الصنف</a:t>
                      </a:r>
                    </a:p>
                  </a:txBody>
                  <a:tcPr/>
                </a:tc>
                <a:tc>
                  <a:txBody>
                    <a:bodyPr/>
                    <a:lstStyle/>
                    <a:p>
                      <a:pPr algn="ctr"/>
                      <a:r>
                        <a:rPr lang="ar-SA" sz="1400" dirty="0"/>
                        <a:t>وصف الصنف</a:t>
                      </a:r>
                    </a:p>
                  </a:txBody>
                  <a:tcPr/>
                </a:tc>
                <a:tc>
                  <a:txBody>
                    <a:bodyPr/>
                    <a:lstStyle/>
                    <a:p>
                      <a:pPr algn="ctr"/>
                      <a:r>
                        <a:rPr lang="ar-SA" sz="1400" dirty="0"/>
                        <a:t>البلد المنتج</a:t>
                      </a:r>
                    </a:p>
                  </a:txBody>
                  <a:tcPr/>
                </a:tc>
                <a:tc>
                  <a:txBody>
                    <a:bodyPr/>
                    <a:lstStyle/>
                    <a:p>
                      <a:pPr algn="ctr"/>
                      <a:r>
                        <a:rPr lang="ar-SA" sz="1400" dirty="0"/>
                        <a:t>العملة</a:t>
                      </a:r>
                    </a:p>
                  </a:txBody>
                  <a:tcPr/>
                </a:tc>
                <a:tc>
                  <a:txBody>
                    <a:bodyPr/>
                    <a:lstStyle/>
                    <a:p>
                      <a:pPr algn="ctr"/>
                      <a:r>
                        <a:rPr lang="ar-SA" sz="1400" dirty="0"/>
                        <a:t>السعر</a:t>
                      </a:r>
                    </a:p>
                  </a:txBody>
                  <a:tcPr/>
                </a:tc>
                <a:extLst>
                  <a:ext uri="{0D108BD9-81ED-4DB2-BD59-A6C34878D82A}">
                    <a16:rowId xmlns:a16="http://schemas.microsoft.com/office/drawing/2014/main" val="10000"/>
                  </a:ext>
                </a:extLst>
              </a:tr>
            </a:tbl>
          </a:graphicData>
        </a:graphic>
      </p:graphicFrame>
      <p:graphicFrame>
        <p:nvGraphicFramePr>
          <p:cNvPr id="11" name="Table 6"/>
          <p:cNvGraphicFramePr>
            <a:graphicFrameLocks noGrp="1"/>
          </p:cNvGraphicFramePr>
          <p:nvPr>
            <p:extLst>
              <p:ext uri="{D42A27DB-BD31-4B8C-83A1-F6EECF244321}">
                <p14:modId xmlns:p14="http://schemas.microsoft.com/office/powerpoint/2010/main" val="2946408563"/>
              </p:ext>
            </p:extLst>
          </p:nvPr>
        </p:nvGraphicFramePr>
        <p:xfrm>
          <a:off x="5364088" y="5085184"/>
          <a:ext cx="3168352" cy="3048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288032">
                <a:tc>
                  <a:txBody>
                    <a:bodyPr/>
                    <a:lstStyle/>
                    <a:p>
                      <a:pPr algn="ctr" rtl="1"/>
                      <a:r>
                        <a:rPr lang="ar-SA" sz="1400" u="sng" dirty="0"/>
                        <a:t>البلد المنتج</a:t>
                      </a:r>
                    </a:p>
                  </a:txBody>
                  <a:tcPr/>
                </a:tc>
                <a:tc>
                  <a:txBody>
                    <a:bodyPr/>
                    <a:lstStyle/>
                    <a:p>
                      <a:pPr algn="ctr" rtl="1"/>
                      <a:r>
                        <a:rPr lang="ar-SA" sz="1400" dirty="0"/>
                        <a:t>العملة</a:t>
                      </a:r>
                    </a:p>
                  </a:txBody>
                  <a:tcPr/>
                </a:tc>
                <a:extLst>
                  <a:ext uri="{0D108BD9-81ED-4DB2-BD59-A6C34878D82A}">
                    <a16:rowId xmlns:a16="http://schemas.microsoft.com/office/drawing/2014/main" val="10000"/>
                  </a:ext>
                </a:extLst>
              </a:tr>
            </a:tbl>
          </a:graphicData>
        </a:graphic>
      </p:graphicFrame>
      <p:graphicFrame>
        <p:nvGraphicFramePr>
          <p:cNvPr id="12" name="Table 16"/>
          <p:cNvGraphicFramePr>
            <a:graphicFrameLocks noGrp="1"/>
          </p:cNvGraphicFramePr>
          <p:nvPr>
            <p:extLst>
              <p:ext uri="{D42A27DB-BD31-4B8C-83A1-F6EECF244321}">
                <p14:modId xmlns:p14="http://schemas.microsoft.com/office/powerpoint/2010/main" val="98732889"/>
              </p:ext>
            </p:extLst>
          </p:nvPr>
        </p:nvGraphicFramePr>
        <p:xfrm>
          <a:off x="1547664" y="5589240"/>
          <a:ext cx="6984776" cy="304800"/>
        </p:xfrm>
        <a:graphic>
          <a:graphicData uri="http://schemas.openxmlformats.org/drawingml/2006/table">
            <a:tbl>
              <a:tblPr rtl="1" firstRow="1" bandRow="1">
                <a:tableStyleId>{ED083AE6-46FA-4A59-8FB0-9F97EB10719F}</a:tableStyleId>
              </a:tblPr>
              <a:tblGrid>
                <a:gridCol w="1746194">
                  <a:extLst>
                    <a:ext uri="{9D8B030D-6E8A-4147-A177-3AD203B41FA5}">
                      <a16:colId xmlns:a16="http://schemas.microsoft.com/office/drawing/2014/main" val="20000"/>
                    </a:ext>
                  </a:extLst>
                </a:gridCol>
                <a:gridCol w="1746194">
                  <a:extLst>
                    <a:ext uri="{9D8B030D-6E8A-4147-A177-3AD203B41FA5}">
                      <a16:colId xmlns:a16="http://schemas.microsoft.com/office/drawing/2014/main" val="20001"/>
                    </a:ext>
                  </a:extLst>
                </a:gridCol>
                <a:gridCol w="1746194">
                  <a:extLst>
                    <a:ext uri="{9D8B030D-6E8A-4147-A177-3AD203B41FA5}">
                      <a16:colId xmlns:a16="http://schemas.microsoft.com/office/drawing/2014/main" val="20002"/>
                    </a:ext>
                  </a:extLst>
                </a:gridCol>
                <a:gridCol w="1746194">
                  <a:extLst>
                    <a:ext uri="{9D8B030D-6E8A-4147-A177-3AD203B41FA5}">
                      <a16:colId xmlns:a16="http://schemas.microsoft.com/office/drawing/2014/main" val="20003"/>
                    </a:ext>
                  </a:extLst>
                </a:gridCol>
              </a:tblGrid>
              <a:tr h="288032">
                <a:tc>
                  <a:txBody>
                    <a:bodyPr/>
                    <a:lstStyle/>
                    <a:p>
                      <a:pPr algn="ctr" rtl="1"/>
                      <a:r>
                        <a:rPr lang="ar-SA" sz="1400" u="sng" dirty="0"/>
                        <a:t>رقم الصنف </a:t>
                      </a:r>
                    </a:p>
                  </a:txBody>
                  <a:tcPr/>
                </a:tc>
                <a:tc>
                  <a:txBody>
                    <a:bodyPr/>
                    <a:lstStyle/>
                    <a:p>
                      <a:pPr algn="ctr" rtl="1"/>
                      <a:r>
                        <a:rPr lang="ar-SA" sz="1400" dirty="0"/>
                        <a:t>الوصف</a:t>
                      </a:r>
                    </a:p>
                  </a:txBody>
                  <a:tcPr/>
                </a:tc>
                <a:tc>
                  <a:txBody>
                    <a:bodyPr/>
                    <a:lstStyle/>
                    <a:p>
                      <a:pPr algn="ctr" rtl="1"/>
                      <a:r>
                        <a:rPr lang="ar-SA" sz="1400" dirty="0"/>
                        <a:t>البلد المنتج</a:t>
                      </a:r>
                    </a:p>
                  </a:txBody>
                  <a:tcPr/>
                </a:tc>
                <a:tc>
                  <a:txBody>
                    <a:bodyPr/>
                    <a:lstStyle/>
                    <a:p>
                      <a:pPr algn="ctr" rtl="1"/>
                      <a:r>
                        <a:rPr lang="ar-SA" sz="1400" dirty="0"/>
                        <a:t>السعر</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42936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28</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323528" y="1672347"/>
            <a:ext cx="8352928" cy="3831818"/>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شكل التطبيع الرابع مبني على تواجد </a:t>
            </a:r>
            <a:r>
              <a:rPr lang="ar-SA" b="1" dirty="0">
                <a:latin typeface="+mn-lt"/>
                <a:cs typeface="+mn-cs"/>
              </a:rPr>
              <a:t>الاعتماد متعدد القيم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الاعتماد متعدد القيم يمنع وجود عدة قيم لخاصيتين او اكثر من خصائص العلاقة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فعند وجود خاصية متعددة القيم في علاقة ما نحتاج الى تمثيل جميع القيم التي تمثلها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على سبيل المثال العلاقة  الموظفين درجة تطبيعها </a:t>
            </a:r>
            <a:r>
              <a:rPr lang="en-US" dirty="0">
                <a:latin typeface="+mn-lt"/>
                <a:cs typeface="+mn-cs"/>
              </a:rPr>
              <a:t>3NF</a:t>
            </a:r>
            <a:r>
              <a:rPr lang="ar-SA" dirty="0">
                <a:latin typeface="+mn-lt"/>
                <a:cs typeface="+mn-cs"/>
              </a:rPr>
              <a:t> لكنها تحتوي على </a:t>
            </a:r>
            <a:r>
              <a:rPr lang="ar-SA" b="1" u="sng" dirty="0">
                <a:solidFill>
                  <a:srgbClr val="92D050"/>
                </a:solidFill>
                <a:latin typeface="+mn-lt"/>
                <a:cs typeface="+mn-cs"/>
              </a:rPr>
              <a:t>خاصيتين متعددتي القيم وهما رقم المشروع ورقم السيارة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حيث انه من الممكن ايضا ان </a:t>
            </a:r>
            <a:r>
              <a:rPr lang="ar-SA" b="1" dirty="0">
                <a:latin typeface="+mn-lt"/>
                <a:cs typeface="+mn-cs"/>
              </a:rPr>
              <a:t>يعمل الموظف بأكثر من مشروع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ومن الممكن ايضا ان </a:t>
            </a:r>
            <a:r>
              <a:rPr lang="ar-SA" b="1" dirty="0">
                <a:latin typeface="+mn-lt"/>
                <a:cs typeface="+mn-cs"/>
              </a:rPr>
              <a:t>يمتلك الموظف اكثر من سيارة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لكي نحل المشكلة الموجودة في العلاقة الموظفين نقسم العلاقة الى علاقتين كما يلي :</a:t>
            </a: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Tree>
    <p:extLst>
      <p:ext uri="{BB962C8B-B14F-4D97-AF65-F5344CB8AC3E}">
        <p14:creationId xmlns:p14="http://schemas.microsoft.com/office/powerpoint/2010/main" val="1221562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807800"/>
            <a:ext cx="8352928" cy="866904"/>
          </a:xfrm>
          <a:prstGeom prst="rect">
            <a:avLst/>
          </a:prstGeom>
        </p:spPr>
        <p:txBody>
          <a:bodyPr wrap="square">
            <a:spAutoFit/>
          </a:bodyPr>
          <a:lstStyle/>
          <a:p>
            <a:pPr algn="just" fontAlgn="auto">
              <a:lnSpc>
                <a:spcPct val="150000"/>
              </a:lnSpc>
              <a:spcBef>
                <a:spcPts val="0"/>
              </a:spcBef>
              <a:spcAft>
                <a:spcPts val="0"/>
              </a:spcAft>
              <a:defRPr/>
            </a:pPr>
            <a:endParaRPr lang="ar-SA" dirty="0">
              <a:latin typeface="+mn-lt"/>
              <a:cs typeface="+mn-cs"/>
            </a:endParaRPr>
          </a:p>
          <a:p>
            <a:pPr marL="285750" indent="-285750" algn="just" fontAlgn="auto">
              <a:lnSpc>
                <a:spcPct val="150000"/>
              </a:lnSpc>
              <a:spcBef>
                <a:spcPts val="0"/>
              </a:spcBef>
              <a:spcAft>
                <a:spcPts val="0"/>
              </a:spcAft>
              <a:buFont typeface="Arial" pitchFamily="34" charset="0"/>
              <a:buChar char="•"/>
              <a:defRPr/>
            </a:pPr>
            <a:endParaRPr lang="ar-SA" dirty="0">
              <a:latin typeface="+mn-lt"/>
              <a:cs typeface="+mn-cs"/>
            </a:endParaRPr>
          </a:p>
        </p:txBody>
      </p:sp>
      <p:sp>
        <p:nvSpPr>
          <p:cNvPr id="9" name="Text Placeholder 8"/>
          <p:cNvSpPr>
            <a:spLocks noGrp="1"/>
          </p:cNvSpPr>
          <p:nvPr>
            <p:ph type="body" idx="1"/>
          </p:nvPr>
        </p:nvSpPr>
        <p:spPr>
          <a:xfrm>
            <a:off x="1547664" y="1484784"/>
            <a:ext cx="7139136" cy="482426"/>
          </a:xfrm>
        </p:spPr>
        <p:txBody>
          <a:bodyPr/>
          <a:lstStyle/>
          <a:p>
            <a:pPr algn="r"/>
            <a:r>
              <a:rPr lang="ar-SA" sz="1800" b="0" dirty="0"/>
              <a:t>أ) العلاقة الموظف تحتوي على خاصيتين متعددتي القيم </a:t>
            </a:r>
          </a:p>
        </p:txBody>
      </p:sp>
      <p:sp>
        <p:nvSpPr>
          <p:cNvPr id="16" name="Text Placeholder 8"/>
          <p:cNvSpPr>
            <a:spLocks noGrp="1"/>
          </p:cNvSpPr>
          <p:nvPr>
            <p:ph sz="half" idx="2"/>
          </p:nvPr>
        </p:nvSpPr>
        <p:spPr>
          <a:xfrm>
            <a:off x="467544" y="5063554"/>
            <a:ext cx="2583904" cy="279648"/>
          </a:xfrm>
        </p:spPr>
        <p:txBody>
          <a:bodyPr>
            <a:normAutofit fontScale="85000" lnSpcReduction="20000"/>
          </a:bodyPr>
          <a:lstStyle/>
          <a:p>
            <a:pPr algn="r"/>
            <a:r>
              <a:rPr lang="ar-SA" sz="1800" dirty="0"/>
              <a:t>الموظف - السيارة</a:t>
            </a:r>
          </a:p>
        </p:txBody>
      </p:sp>
      <p:sp>
        <p:nvSpPr>
          <p:cNvPr id="12" name="Text Placeholder 8"/>
          <p:cNvSpPr>
            <a:spLocks noGrp="1"/>
          </p:cNvSpPr>
          <p:nvPr>
            <p:ph type="body" sz="quarter" idx="3"/>
          </p:nvPr>
        </p:nvSpPr>
        <p:spPr>
          <a:xfrm>
            <a:off x="323528" y="3767410"/>
            <a:ext cx="8352928" cy="432048"/>
          </a:xfrm>
        </p:spPr>
        <p:txBody>
          <a:bodyPr/>
          <a:lstStyle/>
          <a:p>
            <a:pPr algn="r"/>
            <a:r>
              <a:rPr lang="ar-SA" sz="1800" b="0" dirty="0"/>
              <a:t>ب) نتيجة تطبيع </a:t>
            </a:r>
            <a:r>
              <a:rPr lang="en-US" sz="1800" b="0" dirty="0"/>
              <a:t>4NF</a:t>
            </a:r>
            <a:r>
              <a:rPr lang="ar-SA" sz="1800" b="0" dirty="0"/>
              <a:t> على العلاقة الموظف التي تحتوي على خاصيتين متعددتي القيم </a:t>
            </a:r>
          </a:p>
        </p:txBody>
      </p:sp>
      <p:sp>
        <p:nvSpPr>
          <p:cNvPr id="15" name="Text Placeholder 8"/>
          <p:cNvSpPr>
            <a:spLocks noGrp="1"/>
          </p:cNvSpPr>
          <p:nvPr>
            <p:ph sz="quarter" idx="4"/>
          </p:nvPr>
        </p:nvSpPr>
        <p:spPr>
          <a:xfrm>
            <a:off x="2267744" y="4559498"/>
            <a:ext cx="2583904" cy="279648"/>
          </a:xfrm>
        </p:spPr>
        <p:txBody>
          <a:bodyPr>
            <a:normAutofit fontScale="85000" lnSpcReduction="20000"/>
          </a:bodyPr>
          <a:lstStyle/>
          <a:p>
            <a:pPr algn="r"/>
            <a:r>
              <a:rPr lang="ar-SA" sz="1800" dirty="0"/>
              <a:t>الموظف – المشروع </a:t>
            </a:r>
          </a:p>
        </p:txBody>
      </p:sp>
      <p:sp>
        <p:nvSpPr>
          <p:cNvPr id="29" name="Slide Number Placeholder 28"/>
          <p:cNvSpPr>
            <a:spLocks noGrp="1"/>
          </p:cNvSpPr>
          <p:nvPr>
            <p:ph type="sldNum" sz="quarter" idx="12"/>
          </p:nvPr>
        </p:nvSpPr>
        <p:spPr>
          <a:xfrm>
            <a:off x="7956376" y="6381328"/>
            <a:ext cx="730424" cy="340147"/>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29</a:t>
            </a:fld>
            <a:endParaRPr lang="ar-SA" sz="1200" b="1">
              <a:solidFill>
                <a:schemeClr val="tx1"/>
              </a:solidFill>
              <a:latin typeface="+mn-lt"/>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3124883384"/>
              </p:ext>
            </p:extLst>
          </p:nvPr>
        </p:nvGraphicFramePr>
        <p:xfrm>
          <a:off x="683567" y="2027386"/>
          <a:ext cx="7848873" cy="1524000"/>
        </p:xfrm>
        <a:graphic>
          <a:graphicData uri="http://schemas.openxmlformats.org/drawingml/2006/table">
            <a:tbl>
              <a:tblPr rtl="1" firstRow="1" bandRow="1">
                <a:tableStyleId>{ED083AE6-46FA-4A59-8FB0-9F97EB10719F}</a:tableStyleId>
              </a:tblPr>
              <a:tblGrid>
                <a:gridCol w="2616291">
                  <a:extLst>
                    <a:ext uri="{9D8B030D-6E8A-4147-A177-3AD203B41FA5}">
                      <a16:colId xmlns:a16="http://schemas.microsoft.com/office/drawing/2014/main" val="20000"/>
                    </a:ext>
                  </a:extLst>
                </a:gridCol>
                <a:gridCol w="2616291">
                  <a:extLst>
                    <a:ext uri="{9D8B030D-6E8A-4147-A177-3AD203B41FA5}">
                      <a16:colId xmlns:a16="http://schemas.microsoft.com/office/drawing/2014/main" val="20001"/>
                    </a:ext>
                  </a:extLst>
                </a:gridCol>
                <a:gridCol w="2616291">
                  <a:extLst>
                    <a:ext uri="{9D8B030D-6E8A-4147-A177-3AD203B41FA5}">
                      <a16:colId xmlns:a16="http://schemas.microsoft.com/office/drawing/2014/main" val="20002"/>
                    </a:ext>
                  </a:extLst>
                </a:gridCol>
              </a:tblGrid>
              <a:tr h="288032">
                <a:tc>
                  <a:txBody>
                    <a:bodyPr/>
                    <a:lstStyle/>
                    <a:p>
                      <a:pPr algn="ctr"/>
                      <a:r>
                        <a:rPr lang="ar-SA" sz="1400" dirty="0"/>
                        <a:t>اسم الموظف</a:t>
                      </a:r>
                    </a:p>
                  </a:txBody>
                  <a:tcPr/>
                </a:tc>
                <a:tc>
                  <a:txBody>
                    <a:bodyPr/>
                    <a:lstStyle/>
                    <a:p>
                      <a:pPr algn="ctr"/>
                      <a:r>
                        <a:rPr lang="ar-SA" sz="1400" dirty="0"/>
                        <a:t>المشروع</a:t>
                      </a:r>
                    </a:p>
                  </a:txBody>
                  <a:tcPr/>
                </a:tc>
                <a:tc>
                  <a:txBody>
                    <a:bodyPr/>
                    <a:lstStyle/>
                    <a:p>
                      <a:pPr algn="ctr"/>
                      <a:r>
                        <a:rPr lang="ar-SA" sz="1400" dirty="0"/>
                        <a:t>رقم السيارة</a:t>
                      </a:r>
                    </a:p>
                  </a:txBody>
                  <a:tcPr/>
                </a:tc>
                <a:extLst>
                  <a:ext uri="{0D108BD9-81ED-4DB2-BD59-A6C34878D82A}">
                    <a16:rowId xmlns:a16="http://schemas.microsoft.com/office/drawing/2014/main" val="10000"/>
                  </a:ext>
                </a:extLst>
              </a:tr>
              <a:tr h="271264">
                <a:tc>
                  <a:txBody>
                    <a:bodyPr/>
                    <a:lstStyle/>
                    <a:p>
                      <a:pPr algn="ctr"/>
                      <a:r>
                        <a:rPr lang="ar-SA" sz="1400" dirty="0"/>
                        <a:t>علي</a:t>
                      </a:r>
                    </a:p>
                  </a:txBody>
                  <a:tcPr/>
                </a:tc>
                <a:tc>
                  <a:txBody>
                    <a:bodyPr/>
                    <a:lstStyle/>
                    <a:p>
                      <a:pPr algn="ctr"/>
                      <a:r>
                        <a:rPr lang="ar-SA" sz="1400" dirty="0"/>
                        <a:t>ب1</a:t>
                      </a:r>
                    </a:p>
                  </a:txBody>
                  <a:tcPr/>
                </a:tc>
                <a:tc>
                  <a:txBody>
                    <a:bodyPr/>
                    <a:lstStyle/>
                    <a:p>
                      <a:pPr algn="ctr"/>
                      <a:r>
                        <a:rPr lang="ar-SA" sz="1400" dirty="0"/>
                        <a:t>ك ن أ 545</a:t>
                      </a:r>
                    </a:p>
                  </a:txBody>
                  <a:tcPr/>
                </a:tc>
                <a:extLst>
                  <a:ext uri="{0D108BD9-81ED-4DB2-BD59-A6C34878D82A}">
                    <a16:rowId xmlns:a16="http://schemas.microsoft.com/office/drawing/2014/main" val="10001"/>
                  </a:ext>
                </a:extLst>
              </a:tr>
              <a:tr h="254496">
                <a:tc>
                  <a:txBody>
                    <a:bodyPr/>
                    <a:lstStyle/>
                    <a:p>
                      <a:pPr algn="ctr"/>
                      <a:r>
                        <a:rPr lang="ar-SA" sz="1400" dirty="0"/>
                        <a:t>علي</a:t>
                      </a:r>
                    </a:p>
                  </a:txBody>
                  <a:tcPr/>
                </a:tc>
                <a:tc>
                  <a:txBody>
                    <a:bodyPr/>
                    <a:lstStyle/>
                    <a:p>
                      <a:pPr algn="ctr"/>
                      <a:r>
                        <a:rPr lang="ar-SA" sz="1400" dirty="0"/>
                        <a:t>ب 2</a:t>
                      </a:r>
                    </a:p>
                  </a:txBody>
                  <a:tcPr/>
                </a:tc>
                <a:tc>
                  <a:txBody>
                    <a:bodyPr/>
                    <a:lstStyle/>
                    <a:p>
                      <a:pPr algn="ctr"/>
                      <a:r>
                        <a:rPr lang="ar-SA" sz="1400" dirty="0"/>
                        <a:t>هـ و ي 323</a:t>
                      </a:r>
                    </a:p>
                  </a:txBody>
                  <a:tcPr/>
                </a:tc>
                <a:extLst>
                  <a:ext uri="{0D108BD9-81ED-4DB2-BD59-A6C34878D82A}">
                    <a16:rowId xmlns:a16="http://schemas.microsoft.com/office/drawing/2014/main" val="10002"/>
                  </a:ext>
                </a:extLst>
              </a:tr>
              <a:tr h="237728">
                <a:tc>
                  <a:txBody>
                    <a:bodyPr/>
                    <a:lstStyle/>
                    <a:p>
                      <a:pPr algn="ctr"/>
                      <a:r>
                        <a:rPr lang="ar-SA" sz="1400" dirty="0"/>
                        <a:t>علي</a:t>
                      </a:r>
                    </a:p>
                  </a:txBody>
                  <a:tcPr/>
                </a:tc>
                <a:tc>
                  <a:txBody>
                    <a:bodyPr/>
                    <a:lstStyle/>
                    <a:p>
                      <a:pPr algn="ctr"/>
                      <a:r>
                        <a:rPr lang="ar-SA" sz="1400" dirty="0"/>
                        <a:t>ب 1</a:t>
                      </a:r>
                    </a:p>
                  </a:txBody>
                  <a:tcPr/>
                </a:tc>
                <a:tc>
                  <a:txBody>
                    <a:bodyPr/>
                    <a:lstStyle/>
                    <a:p>
                      <a:pPr algn="ctr"/>
                      <a:r>
                        <a:rPr lang="ar-SA" sz="1400" dirty="0"/>
                        <a:t>هـ و ي 323</a:t>
                      </a:r>
                    </a:p>
                  </a:txBody>
                  <a:tcPr/>
                </a:tc>
                <a:extLst>
                  <a:ext uri="{0D108BD9-81ED-4DB2-BD59-A6C34878D82A}">
                    <a16:rowId xmlns:a16="http://schemas.microsoft.com/office/drawing/2014/main" val="10003"/>
                  </a:ext>
                </a:extLst>
              </a:tr>
              <a:tr h="292968">
                <a:tc>
                  <a:txBody>
                    <a:bodyPr/>
                    <a:lstStyle/>
                    <a:p>
                      <a:pPr algn="ctr"/>
                      <a:r>
                        <a:rPr lang="ar-SA" sz="1400" dirty="0"/>
                        <a:t>علي</a:t>
                      </a:r>
                    </a:p>
                  </a:txBody>
                  <a:tcPr/>
                </a:tc>
                <a:tc>
                  <a:txBody>
                    <a:bodyPr/>
                    <a:lstStyle/>
                    <a:p>
                      <a:pPr algn="ctr"/>
                      <a:r>
                        <a:rPr lang="ar-SA" sz="1400" dirty="0"/>
                        <a:t>ب</a:t>
                      </a:r>
                      <a:r>
                        <a:rPr lang="ar-SA" sz="1400" baseline="0" dirty="0"/>
                        <a:t> 2</a:t>
                      </a:r>
                      <a:endParaRPr lang="ar-SA" sz="1400" dirty="0"/>
                    </a:p>
                  </a:txBody>
                  <a:tcPr/>
                </a:tc>
                <a:tc>
                  <a:txBody>
                    <a:bodyPr/>
                    <a:lstStyle/>
                    <a:p>
                      <a:pPr algn="ctr"/>
                      <a:r>
                        <a:rPr lang="ar-SA" sz="1400" dirty="0"/>
                        <a:t>ك ن أ 545</a:t>
                      </a:r>
                    </a:p>
                  </a:txBody>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92326117"/>
              </p:ext>
            </p:extLst>
          </p:nvPr>
        </p:nvGraphicFramePr>
        <p:xfrm>
          <a:off x="5220072" y="4271466"/>
          <a:ext cx="3168352" cy="9144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288032">
                <a:tc>
                  <a:txBody>
                    <a:bodyPr/>
                    <a:lstStyle/>
                    <a:p>
                      <a:pPr algn="ctr" rtl="1"/>
                      <a:r>
                        <a:rPr lang="ar-SA" sz="1400" dirty="0"/>
                        <a:t>رقم الموظف </a:t>
                      </a:r>
                    </a:p>
                  </a:txBody>
                  <a:tcPr/>
                </a:tc>
                <a:tc>
                  <a:txBody>
                    <a:bodyPr/>
                    <a:lstStyle/>
                    <a:p>
                      <a:pPr algn="ctr" rtl="1"/>
                      <a:r>
                        <a:rPr lang="ar-SA" sz="1400" dirty="0"/>
                        <a:t>المشروع</a:t>
                      </a:r>
                    </a:p>
                  </a:txBody>
                  <a:tcPr/>
                </a:tc>
                <a:extLst>
                  <a:ext uri="{0D108BD9-81ED-4DB2-BD59-A6C34878D82A}">
                    <a16:rowId xmlns:a16="http://schemas.microsoft.com/office/drawing/2014/main" val="10000"/>
                  </a:ext>
                </a:extLst>
              </a:tr>
              <a:tr h="288032">
                <a:tc>
                  <a:txBody>
                    <a:bodyPr/>
                    <a:lstStyle/>
                    <a:p>
                      <a:pPr algn="ctr" rtl="1"/>
                      <a:r>
                        <a:rPr lang="ar-SA" sz="1400" dirty="0"/>
                        <a:t>123</a:t>
                      </a:r>
                    </a:p>
                  </a:txBody>
                  <a:tcPr/>
                </a:tc>
                <a:tc>
                  <a:txBody>
                    <a:bodyPr/>
                    <a:lstStyle/>
                    <a:p>
                      <a:pPr algn="ctr" rtl="1"/>
                      <a:r>
                        <a:rPr lang="ar-SA" sz="1400" dirty="0"/>
                        <a:t>ب 1</a:t>
                      </a:r>
                    </a:p>
                  </a:txBody>
                  <a:tcPr/>
                </a:tc>
                <a:extLst>
                  <a:ext uri="{0D108BD9-81ED-4DB2-BD59-A6C34878D82A}">
                    <a16:rowId xmlns:a16="http://schemas.microsoft.com/office/drawing/2014/main" val="10001"/>
                  </a:ext>
                </a:extLst>
              </a:tr>
              <a:tr h="288032">
                <a:tc>
                  <a:txBody>
                    <a:bodyPr/>
                    <a:lstStyle/>
                    <a:p>
                      <a:pPr algn="ctr" rtl="1"/>
                      <a:r>
                        <a:rPr lang="ar-SA" sz="1400" dirty="0"/>
                        <a:t>123</a:t>
                      </a:r>
                    </a:p>
                  </a:txBody>
                  <a:tcPr/>
                </a:tc>
                <a:tc>
                  <a:txBody>
                    <a:bodyPr/>
                    <a:lstStyle/>
                    <a:p>
                      <a:pPr algn="ctr" rtl="1"/>
                      <a:r>
                        <a:rPr lang="ar-SA" sz="1400" dirty="0"/>
                        <a:t>ب 2</a:t>
                      </a:r>
                    </a:p>
                  </a:txBody>
                  <a:tcPr/>
                </a:tc>
                <a:extLst>
                  <a:ext uri="{0D108BD9-81ED-4DB2-BD59-A6C34878D82A}">
                    <a16:rowId xmlns:a16="http://schemas.microsoft.com/office/drawing/2014/main" val="10002"/>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352881010"/>
              </p:ext>
            </p:extLst>
          </p:nvPr>
        </p:nvGraphicFramePr>
        <p:xfrm>
          <a:off x="3203848" y="5351586"/>
          <a:ext cx="3168352" cy="914400"/>
        </p:xfrm>
        <a:graphic>
          <a:graphicData uri="http://schemas.openxmlformats.org/drawingml/2006/table">
            <a:tbl>
              <a:tblPr rtl="1" firstRow="1" bandRow="1">
                <a:tableStyleId>{ED083AE6-46FA-4A59-8FB0-9F97EB10719F}</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tblGrid>
              <a:tr h="288032">
                <a:tc>
                  <a:txBody>
                    <a:bodyPr/>
                    <a:lstStyle/>
                    <a:p>
                      <a:pPr algn="ctr" rtl="1"/>
                      <a:r>
                        <a:rPr lang="ar-SA" sz="1400" dirty="0"/>
                        <a:t>رقم الموظف </a:t>
                      </a:r>
                    </a:p>
                  </a:txBody>
                  <a:tcPr/>
                </a:tc>
                <a:tc>
                  <a:txBody>
                    <a:bodyPr/>
                    <a:lstStyle/>
                    <a:p>
                      <a:pPr algn="ctr" rtl="1"/>
                      <a:r>
                        <a:rPr lang="ar-SA" sz="1400" dirty="0"/>
                        <a:t>رقم السيارة</a:t>
                      </a:r>
                    </a:p>
                  </a:txBody>
                  <a:tcPr/>
                </a:tc>
                <a:extLst>
                  <a:ext uri="{0D108BD9-81ED-4DB2-BD59-A6C34878D82A}">
                    <a16:rowId xmlns:a16="http://schemas.microsoft.com/office/drawing/2014/main" val="10000"/>
                  </a:ext>
                </a:extLst>
              </a:tr>
              <a:tr h="288032">
                <a:tc>
                  <a:txBody>
                    <a:bodyPr/>
                    <a:lstStyle/>
                    <a:p>
                      <a:pPr algn="ctr" rtl="1"/>
                      <a:r>
                        <a:rPr lang="ar-SA" sz="1400" dirty="0"/>
                        <a:t>123</a:t>
                      </a:r>
                    </a:p>
                  </a:txBody>
                  <a:tcPr/>
                </a:tc>
                <a:tc>
                  <a:txBody>
                    <a:bodyPr/>
                    <a:lstStyle/>
                    <a:p>
                      <a:pPr algn="ctr" rtl="1"/>
                      <a:r>
                        <a:rPr lang="ar-SA" sz="1400" dirty="0"/>
                        <a:t>ك ن أ  545</a:t>
                      </a:r>
                    </a:p>
                  </a:txBody>
                  <a:tcPr/>
                </a:tc>
                <a:extLst>
                  <a:ext uri="{0D108BD9-81ED-4DB2-BD59-A6C34878D82A}">
                    <a16:rowId xmlns:a16="http://schemas.microsoft.com/office/drawing/2014/main" val="10001"/>
                  </a:ext>
                </a:extLst>
              </a:tr>
              <a:tr h="288032">
                <a:tc>
                  <a:txBody>
                    <a:bodyPr/>
                    <a:lstStyle/>
                    <a:p>
                      <a:pPr algn="ctr" rtl="1"/>
                      <a:r>
                        <a:rPr lang="ar-SA" sz="1400" dirty="0"/>
                        <a:t>123</a:t>
                      </a:r>
                    </a:p>
                  </a:txBody>
                  <a:tcPr/>
                </a:tc>
                <a:tc>
                  <a:txBody>
                    <a:bodyPr/>
                    <a:lstStyle/>
                    <a:p>
                      <a:pPr algn="ctr" rtl="1"/>
                      <a:r>
                        <a:rPr lang="ar-SA" sz="1400" dirty="0"/>
                        <a:t>هـ و ي  323</a:t>
                      </a:r>
                    </a:p>
                  </a:txBody>
                  <a:tcPr/>
                </a:tc>
                <a:extLst>
                  <a:ext uri="{0D108BD9-81ED-4DB2-BD59-A6C34878D82A}">
                    <a16:rowId xmlns:a16="http://schemas.microsoft.com/office/drawing/2014/main" val="10002"/>
                  </a:ext>
                </a:extLst>
              </a:tr>
            </a:tbl>
          </a:graphicData>
        </a:graphic>
      </p:graphicFrame>
      <p:sp>
        <p:nvSpPr>
          <p:cNvPr id="13" name="Rectangle 12"/>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Tree>
    <p:extLst>
      <p:ext uri="{BB962C8B-B14F-4D97-AF65-F5344CB8AC3E}">
        <p14:creationId xmlns:p14="http://schemas.microsoft.com/office/powerpoint/2010/main" val="241607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330546" y="548680"/>
            <a:ext cx="8345910" cy="664024"/>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قواعد البيانات </a:t>
            </a:r>
          </a:p>
        </p:txBody>
      </p:sp>
      <p:sp>
        <p:nvSpPr>
          <p:cNvPr id="5" name="Slide Number Placeholder 4"/>
          <p:cNvSpPr>
            <a:spLocks noGrp="1"/>
          </p:cNvSpPr>
          <p:nvPr>
            <p:ph type="sldNum" sz="quarter" idx="12"/>
          </p:nvPr>
        </p:nvSpPr>
        <p:spPr>
          <a:xfrm>
            <a:off x="8286776" y="6357958"/>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a:t>
            </a:fld>
            <a:endParaRPr lang="ar-SA" sz="1200" b="1">
              <a:solidFill>
                <a:schemeClr val="tx1"/>
              </a:solidFill>
              <a:latin typeface="+mn-lt"/>
              <a:cs typeface="+mn-cs"/>
            </a:endParaRPr>
          </a:p>
        </p:txBody>
      </p:sp>
      <p:sp>
        <p:nvSpPr>
          <p:cNvPr id="26" name="Rectangle 25"/>
          <p:cNvSpPr/>
          <p:nvPr/>
        </p:nvSpPr>
        <p:spPr>
          <a:xfrm>
            <a:off x="499464" y="2039937"/>
            <a:ext cx="8393016" cy="4293483"/>
          </a:xfrm>
          <a:prstGeom prst="rect">
            <a:avLst/>
          </a:prstGeom>
        </p:spPr>
        <p:txBody>
          <a:bodyPr wrap="square">
            <a:spAutoFit/>
          </a:bodyPr>
          <a:lstStyle/>
          <a:p>
            <a:pPr marL="457200" indent="-457200">
              <a:lnSpc>
                <a:spcPct val="150000"/>
              </a:lnSpc>
              <a:buFont typeface="Arial" pitchFamily="34" charset="0"/>
              <a:buChar char="•"/>
            </a:pPr>
            <a:r>
              <a:rPr lang="ar-SA" sz="2600" dirty="0"/>
              <a:t>بعيدا عن الكيانات والعلاقات الرابطة بينهما وخصائص الجميع.</a:t>
            </a:r>
          </a:p>
          <a:p>
            <a:pPr marL="457200" indent="-457200">
              <a:lnSpc>
                <a:spcPct val="150000"/>
              </a:lnSpc>
              <a:buFont typeface="Arial" pitchFamily="34" charset="0"/>
              <a:buChar char="•"/>
            </a:pPr>
            <a:r>
              <a:rPr lang="ar-SA" sz="2600" dirty="0"/>
              <a:t>سننظر هنا الى بيانات تطبيق معين كوحدة واحدة أي علاقة عامة واحدة تضم كافة خصائص او حقول التطبيق وتسمى علاقة عامة .</a:t>
            </a:r>
            <a:r>
              <a:rPr lang="en-US" sz="2600" dirty="0"/>
              <a:t>General Relation</a:t>
            </a:r>
            <a:endParaRPr lang="ar-SA" sz="2600" dirty="0"/>
          </a:p>
          <a:p>
            <a:pPr marL="457200" indent="-457200">
              <a:lnSpc>
                <a:spcPct val="150000"/>
              </a:lnSpc>
              <a:buFont typeface="Arial" pitchFamily="34" charset="0"/>
              <a:buChar char="•"/>
            </a:pPr>
            <a:r>
              <a:rPr lang="ar-SA" sz="2600" dirty="0"/>
              <a:t>ثم نتعلم المشاكل التي سنتشأ عند استخدام هذه العلاقة سواء عند الاضافة او الاستخراج او التعديل او الحذف.</a:t>
            </a:r>
          </a:p>
          <a:p>
            <a:pPr marL="457200" indent="-457200">
              <a:lnSpc>
                <a:spcPct val="150000"/>
              </a:lnSpc>
              <a:buFont typeface="Arial" pitchFamily="34" charset="0"/>
              <a:buChar char="•"/>
            </a:pPr>
            <a:endParaRPr lang="ar-SA" sz="2600" dirty="0"/>
          </a:p>
        </p:txBody>
      </p:sp>
    </p:spTree>
    <p:extLst>
      <p:ext uri="{BB962C8B-B14F-4D97-AF65-F5344CB8AC3E}">
        <p14:creationId xmlns:p14="http://schemas.microsoft.com/office/powerpoint/2010/main" val="1942260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30</a:t>
            </a:fld>
            <a:endParaRPr lang="ar-SA" sz="1200" b="1">
              <a:solidFill>
                <a:schemeClr val="tx1"/>
              </a:solidFill>
              <a:latin typeface="+mn-lt"/>
              <a:cs typeface="+mn-cs"/>
            </a:endParaRPr>
          </a:p>
        </p:txBody>
      </p:sp>
      <p:sp>
        <p:nvSpPr>
          <p:cNvPr id="7" name="Rectangle 6"/>
          <p:cNvSpPr/>
          <p:nvPr/>
        </p:nvSpPr>
        <p:spPr>
          <a:xfrm>
            <a:off x="467544" y="260648"/>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شكل التطبيع الرابع</a:t>
            </a:r>
          </a:p>
          <a:p>
            <a:pPr algn="ctr" rtl="0"/>
            <a:r>
              <a:rPr lang="en-US"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Forth Normal Form (4nf)</a:t>
            </a:r>
            <a:endPar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endParaRPr>
          </a:p>
        </p:txBody>
      </p:sp>
      <p:sp>
        <p:nvSpPr>
          <p:cNvPr id="5" name="Rectangle 4"/>
          <p:cNvSpPr/>
          <p:nvPr/>
        </p:nvSpPr>
        <p:spPr>
          <a:xfrm>
            <a:off x="467544" y="1844824"/>
            <a:ext cx="8352928" cy="4423903"/>
          </a:xfrm>
          <a:prstGeom prst="rect">
            <a:avLst/>
          </a:prstGeom>
        </p:spPr>
        <p:txBody>
          <a:bodyPr wrap="square">
            <a:spAutoFit/>
          </a:bodyPr>
          <a:lstStyle/>
          <a:p>
            <a:pPr marL="285750" indent="-285750" algn="just" fontAlgn="auto">
              <a:lnSpc>
                <a:spcPct val="150000"/>
              </a:lnSpc>
              <a:spcBef>
                <a:spcPts val="0"/>
              </a:spcBef>
              <a:spcAft>
                <a:spcPts val="0"/>
              </a:spcAft>
              <a:buFont typeface="Arial" pitchFamily="34" charset="0"/>
              <a:buChar char="•"/>
              <a:defRPr/>
            </a:pPr>
            <a:r>
              <a:rPr lang="ar-SA" sz="3200" dirty="0">
                <a:latin typeface="+mn-lt"/>
                <a:cs typeface="+mn-cs"/>
              </a:rPr>
              <a:t>بعد دراستنا لاشكال التطبيع المختلفة نستطيع ان نقول ان اشكال التطبيع الثلاثة الاولى </a:t>
            </a:r>
            <a:r>
              <a:rPr lang="en-US" sz="3200" dirty="0">
                <a:latin typeface="+mn-lt"/>
                <a:cs typeface="+mn-cs"/>
              </a:rPr>
              <a:t>1NF </a:t>
            </a:r>
            <a:r>
              <a:rPr lang="ar-SA" sz="3200" dirty="0">
                <a:latin typeface="+mn-lt"/>
                <a:cs typeface="+mn-cs"/>
              </a:rPr>
              <a:t> </a:t>
            </a:r>
            <a:r>
              <a:rPr lang="en-US" sz="3200" dirty="0">
                <a:latin typeface="+mn-lt"/>
                <a:cs typeface="+mn-cs"/>
              </a:rPr>
              <a:t>2NF </a:t>
            </a:r>
            <a:r>
              <a:rPr lang="ar-SA" sz="3200" dirty="0">
                <a:latin typeface="+mn-lt"/>
                <a:cs typeface="+mn-cs"/>
              </a:rPr>
              <a:t> </a:t>
            </a:r>
            <a:r>
              <a:rPr lang="en-US" sz="3200" dirty="0">
                <a:latin typeface="+mn-lt"/>
                <a:cs typeface="+mn-cs"/>
              </a:rPr>
              <a:t>3NF</a:t>
            </a:r>
            <a:r>
              <a:rPr lang="ar-SA" sz="3200" dirty="0">
                <a:latin typeface="+mn-lt"/>
                <a:cs typeface="+mn-cs"/>
              </a:rPr>
              <a:t> هي الاكثر تواجدا او استخداما بينما شكلي التطبيع </a:t>
            </a:r>
            <a:r>
              <a:rPr lang="en-US" sz="3200" dirty="0">
                <a:latin typeface="+mn-lt"/>
                <a:cs typeface="+mn-cs"/>
              </a:rPr>
              <a:t>BCNF</a:t>
            </a:r>
            <a:r>
              <a:rPr lang="ar-SA" sz="3200" dirty="0">
                <a:latin typeface="+mn-lt"/>
                <a:cs typeface="+mn-cs"/>
              </a:rPr>
              <a:t> و </a:t>
            </a:r>
            <a:r>
              <a:rPr lang="en-US" sz="3200" dirty="0">
                <a:latin typeface="+mn-lt"/>
                <a:cs typeface="+mn-cs"/>
              </a:rPr>
              <a:t>4NF</a:t>
            </a:r>
            <a:r>
              <a:rPr lang="ar-SA" sz="3200" dirty="0">
                <a:latin typeface="+mn-lt"/>
                <a:cs typeface="+mn-cs"/>
              </a:rPr>
              <a:t>  و شكل تطبيع اخر هو </a:t>
            </a:r>
            <a:r>
              <a:rPr lang="en-US" sz="3200" dirty="0">
                <a:latin typeface="+mn-lt"/>
                <a:cs typeface="+mn-cs"/>
              </a:rPr>
              <a:t>5NF</a:t>
            </a:r>
            <a:r>
              <a:rPr lang="ar-SA" sz="3200" dirty="0">
                <a:latin typeface="+mn-lt"/>
                <a:cs typeface="+mn-cs"/>
              </a:rPr>
              <a:t> فهم نادرين وقلما نستخدمهم .</a:t>
            </a:r>
          </a:p>
          <a:p>
            <a:pPr marL="285750" indent="-285750" algn="just" fontAlgn="auto">
              <a:lnSpc>
                <a:spcPct val="150000"/>
              </a:lnSpc>
              <a:spcBef>
                <a:spcPts val="0"/>
              </a:spcBef>
              <a:spcAft>
                <a:spcPts val="0"/>
              </a:spcAft>
              <a:buFont typeface="Arial" pitchFamily="34" charset="0"/>
              <a:buChar char="•"/>
              <a:defRPr/>
            </a:pPr>
            <a:endParaRPr lang="ar-SA" sz="3200" dirty="0">
              <a:latin typeface="+mn-lt"/>
              <a:cs typeface="+mn-cs"/>
            </a:endParaRPr>
          </a:p>
        </p:txBody>
      </p:sp>
    </p:spTree>
    <p:extLst>
      <p:ext uri="{BB962C8B-B14F-4D97-AF65-F5344CB8AC3E}">
        <p14:creationId xmlns:p14="http://schemas.microsoft.com/office/powerpoint/2010/main" val="2860516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ملخص </a:t>
            </a:r>
          </a:p>
        </p:txBody>
      </p:sp>
      <p:sp>
        <p:nvSpPr>
          <p:cNvPr id="3" name="عنصر نائب للمحتوى 2"/>
          <p:cNvSpPr>
            <a:spLocks noGrp="1"/>
          </p:cNvSpPr>
          <p:nvPr>
            <p:ph idx="1"/>
          </p:nvPr>
        </p:nvSpPr>
        <p:spPr>
          <a:xfrm>
            <a:off x="457200" y="1628800"/>
            <a:ext cx="8229600" cy="432048"/>
          </a:xfrm>
        </p:spPr>
        <p:style>
          <a:lnRef idx="2">
            <a:schemeClr val="accent2"/>
          </a:lnRef>
          <a:fillRef idx="1">
            <a:schemeClr val="lt1"/>
          </a:fillRef>
          <a:effectRef idx="0">
            <a:schemeClr val="accent2"/>
          </a:effectRef>
          <a:fontRef idx="minor">
            <a:schemeClr val="dk1"/>
          </a:fontRef>
        </p:style>
        <p:txBody>
          <a:bodyPr>
            <a:normAutofit/>
          </a:bodyPr>
          <a:lstStyle/>
          <a:p>
            <a:r>
              <a:rPr lang="ar-SA" sz="2000" dirty="0"/>
              <a:t>من </a:t>
            </a:r>
            <a:r>
              <a:rPr lang="en-US" sz="2000" dirty="0"/>
              <a:t>(0 NF) </a:t>
            </a:r>
            <a:r>
              <a:rPr lang="ar-SA" sz="2000" dirty="0"/>
              <a:t> الى </a:t>
            </a:r>
            <a:r>
              <a:rPr lang="en-US" sz="2000" dirty="0"/>
              <a:t>(1NF)</a:t>
            </a:r>
            <a:r>
              <a:rPr lang="ar-SA" sz="2000" dirty="0"/>
              <a:t> نبحث عن </a:t>
            </a:r>
            <a:r>
              <a:rPr lang="ar-SA" sz="2000" b="1" i="1" dirty="0">
                <a:solidFill>
                  <a:srgbClr val="92D050"/>
                </a:solidFill>
              </a:rPr>
              <a:t>عيب تكرار البيانات ونقوم بإزالته</a:t>
            </a:r>
            <a:r>
              <a:rPr lang="ar-SA" sz="2000" dirty="0"/>
              <a:t>.</a:t>
            </a:r>
          </a:p>
        </p:txBody>
      </p:sp>
      <p:sp>
        <p:nvSpPr>
          <p:cNvPr id="5" name="عنصر نائب لرقم الشريحة 4"/>
          <p:cNvSpPr>
            <a:spLocks noGrp="1"/>
          </p:cNvSpPr>
          <p:nvPr>
            <p:ph type="sldNum" sz="quarter" idx="12"/>
          </p:nvPr>
        </p:nvSpPr>
        <p:spPr/>
        <p:txBody>
          <a:bodyPr/>
          <a:lstStyle/>
          <a:p>
            <a:pPr>
              <a:defRPr/>
            </a:pPr>
            <a:fld id="{3CC95E1F-1B2C-4D05-B56E-67708A9EE06E}" type="slidenum">
              <a:rPr lang="ar-SA" smtClean="0"/>
              <a:pPr>
                <a:defRPr/>
              </a:pPr>
              <a:t>31</a:t>
            </a:fld>
            <a:endParaRPr lang="ar-SA"/>
          </a:p>
        </p:txBody>
      </p:sp>
      <p:sp>
        <p:nvSpPr>
          <p:cNvPr id="7" name="مستطيل 6"/>
          <p:cNvSpPr/>
          <p:nvPr/>
        </p:nvSpPr>
        <p:spPr>
          <a:xfrm>
            <a:off x="467544" y="2132856"/>
            <a:ext cx="8208912"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fontAlgn="auto">
              <a:spcBef>
                <a:spcPct val="20000"/>
              </a:spcBef>
              <a:spcAft>
                <a:spcPts val="0"/>
              </a:spcAft>
              <a:buClr>
                <a:srgbClr val="A9A57C"/>
              </a:buClr>
              <a:buSzPct val="75000"/>
              <a:buFont typeface="Wingdings" pitchFamily="2" charset="2"/>
              <a:buChar char=""/>
            </a:pPr>
            <a:r>
              <a:rPr lang="ar-SA" sz="2000" dirty="0">
                <a:solidFill>
                  <a:srgbClr val="675E47"/>
                </a:solidFill>
                <a:latin typeface="Franklin Gothic Book"/>
                <a:cs typeface="Arial"/>
              </a:rPr>
              <a:t>من </a:t>
            </a:r>
            <a:r>
              <a:rPr lang="en-US" sz="2000" dirty="0">
                <a:solidFill>
                  <a:srgbClr val="675E47"/>
                </a:solidFill>
                <a:latin typeface="Franklin Gothic Book"/>
              </a:rPr>
              <a:t>(1 NF)</a:t>
            </a:r>
            <a:r>
              <a:rPr lang="ar-SA" sz="2000" dirty="0">
                <a:solidFill>
                  <a:srgbClr val="675E47"/>
                </a:solidFill>
                <a:latin typeface="Franklin Gothic Book"/>
                <a:cs typeface="Arial"/>
              </a:rPr>
              <a:t>  الى </a:t>
            </a:r>
            <a:r>
              <a:rPr lang="en-US" sz="2000" dirty="0">
                <a:solidFill>
                  <a:srgbClr val="675E47"/>
                </a:solidFill>
                <a:latin typeface="Franklin Gothic Book"/>
              </a:rPr>
              <a:t>(2NF)</a:t>
            </a:r>
            <a:r>
              <a:rPr lang="ar-SA" sz="2000" dirty="0">
                <a:solidFill>
                  <a:srgbClr val="675E47"/>
                </a:solidFill>
                <a:latin typeface="Franklin Gothic Book"/>
                <a:cs typeface="Arial"/>
              </a:rPr>
              <a:t> نبحث عن </a:t>
            </a:r>
            <a:r>
              <a:rPr lang="ar-SA" sz="2000" b="1" i="1" dirty="0">
                <a:solidFill>
                  <a:srgbClr val="92D050"/>
                </a:solidFill>
                <a:latin typeface="Franklin Gothic Book"/>
                <a:cs typeface="Arial"/>
              </a:rPr>
              <a:t>الاعتماد الجزئي  </a:t>
            </a:r>
            <a:r>
              <a:rPr lang="ar-SA" sz="2400" dirty="0">
                <a:solidFill>
                  <a:srgbClr val="675E47"/>
                </a:solidFill>
                <a:latin typeface="Franklin Gothic Book"/>
                <a:cs typeface="Arial"/>
              </a:rPr>
              <a:t>(</a:t>
            </a:r>
            <a:r>
              <a:rPr lang="ar-SA" i="1" dirty="0">
                <a:solidFill>
                  <a:srgbClr val="675E47"/>
                </a:solidFill>
                <a:latin typeface="Franklin Gothic Book"/>
                <a:cs typeface="Arial"/>
              </a:rPr>
              <a:t>أي ان تعتمد خصائص هذه العلاقة اعتمادا كليا على مفتاح (خاصية ) ما</a:t>
            </a:r>
            <a:r>
              <a:rPr lang="ar-SA" sz="2400" dirty="0">
                <a:solidFill>
                  <a:srgbClr val="675E47"/>
                </a:solidFill>
                <a:latin typeface="Franklin Gothic Book"/>
                <a:cs typeface="Arial"/>
              </a:rPr>
              <a:t> )</a:t>
            </a:r>
          </a:p>
          <a:p>
            <a:pPr lvl="0" fontAlgn="auto">
              <a:spcBef>
                <a:spcPct val="20000"/>
              </a:spcBef>
              <a:spcAft>
                <a:spcPts val="0"/>
              </a:spcAft>
              <a:buClr>
                <a:srgbClr val="A9A57C"/>
              </a:buClr>
              <a:buSzPct val="75000"/>
            </a:pPr>
            <a:r>
              <a:rPr lang="ar-SA" sz="2000" dirty="0">
                <a:solidFill>
                  <a:srgbClr val="675E47"/>
                </a:solidFill>
                <a:latin typeface="Franklin Gothic Book"/>
                <a:cs typeface="Arial"/>
              </a:rPr>
              <a:t>و لإزالة مشكلة </a:t>
            </a:r>
            <a:r>
              <a:rPr lang="ar-SA" sz="2000" b="1" dirty="0">
                <a:solidFill>
                  <a:srgbClr val="92D050"/>
                </a:solidFill>
                <a:latin typeface="Franklin Gothic Book"/>
                <a:cs typeface="Arial"/>
              </a:rPr>
              <a:t>الاعتماد الجزئي</a:t>
            </a:r>
            <a:r>
              <a:rPr lang="ar-SA" sz="2000" dirty="0">
                <a:solidFill>
                  <a:srgbClr val="675E47"/>
                </a:solidFill>
                <a:latin typeface="Franklin Gothic Book"/>
                <a:cs typeface="Arial"/>
              </a:rPr>
              <a:t> تلك نفصل كل مجموعة جزئية مع ما تعتمد عليه ويصبح مفتاحا لها.</a:t>
            </a:r>
          </a:p>
        </p:txBody>
      </p:sp>
      <p:sp>
        <p:nvSpPr>
          <p:cNvPr id="9" name="مستطيل 8"/>
          <p:cNvSpPr/>
          <p:nvPr/>
        </p:nvSpPr>
        <p:spPr>
          <a:xfrm>
            <a:off x="467544" y="3429000"/>
            <a:ext cx="820891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24000" lvl="0" indent="-342900" algn="just" fontAlgn="auto">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من </a:t>
            </a:r>
            <a:r>
              <a:rPr lang="en-US" sz="2000" dirty="0">
                <a:solidFill>
                  <a:srgbClr val="675E47"/>
                </a:solidFill>
                <a:latin typeface="Franklin Gothic Book"/>
              </a:rPr>
              <a:t>(2NF) </a:t>
            </a:r>
            <a:r>
              <a:rPr lang="ar-SA" sz="2000" dirty="0">
                <a:solidFill>
                  <a:srgbClr val="675E47"/>
                </a:solidFill>
                <a:latin typeface="Franklin Gothic Book"/>
                <a:cs typeface="Arial"/>
              </a:rPr>
              <a:t>الى </a:t>
            </a:r>
            <a:r>
              <a:rPr lang="en-US" sz="2000" dirty="0">
                <a:solidFill>
                  <a:srgbClr val="675E47"/>
                </a:solidFill>
                <a:latin typeface="Franklin Gothic Book"/>
              </a:rPr>
              <a:t>(3NF)</a:t>
            </a:r>
            <a:r>
              <a:rPr lang="ar-SA" sz="2000" dirty="0">
                <a:solidFill>
                  <a:srgbClr val="675E47"/>
                </a:solidFill>
                <a:latin typeface="Franklin Gothic Book"/>
                <a:cs typeface="Arial"/>
              </a:rPr>
              <a:t> نبحث عن </a:t>
            </a:r>
            <a:r>
              <a:rPr lang="ar-SA" sz="2000" b="1" i="1" dirty="0">
                <a:solidFill>
                  <a:srgbClr val="92D050"/>
                </a:solidFill>
                <a:latin typeface="Franklin Gothic Book"/>
                <a:cs typeface="Arial"/>
              </a:rPr>
              <a:t>الاعتماد الانتقالي</a:t>
            </a:r>
            <a:r>
              <a:rPr lang="ar-SA" sz="2400" dirty="0">
                <a:solidFill>
                  <a:srgbClr val="675E47"/>
                </a:solidFill>
                <a:latin typeface="Franklin Gothic Book"/>
                <a:cs typeface="Arial"/>
              </a:rPr>
              <a:t> (</a:t>
            </a:r>
            <a:r>
              <a:rPr lang="ar-SA" i="1" dirty="0">
                <a:solidFill>
                  <a:srgbClr val="675E47"/>
                </a:solidFill>
                <a:latin typeface="Franklin Gothic Book"/>
                <a:cs typeface="Arial"/>
              </a:rPr>
              <a:t>أي  اعتماد خاصية ما او مجموعة ما من الخصائص على خاصية ما </a:t>
            </a:r>
            <a:r>
              <a:rPr lang="en-US" i="1" dirty="0">
                <a:solidFill>
                  <a:srgbClr val="675E47"/>
                </a:solidFill>
                <a:latin typeface="Franklin Gothic Book"/>
              </a:rPr>
              <a:t>A</a:t>
            </a:r>
            <a:r>
              <a:rPr lang="ar-SA" i="1" dirty="0">
                <a:solidFill>
                  <a:srgbClr val="675E47"/>
                </a:solidFill>
                <a:latin typeface="Franklin Gothic Book"/>
                <a:cs typeface="Arial"/>
              </a:rPr>
              <a:t> مثلا في نفس الوقت الذي تعتمد فيه الخاصية </a:t>
            </a:r>
            <a:r>
              <a:rPr lang="en-US" i="1" dirty="0">
                <a:solidFill>
                  <a:srgbClr val="675E47"/>
                </a:solidFill>
                <a:latin typeface="Franklin Gothic Book"/>
              </a:rPr>
              <a:t>A</a:t>
            </a:r>
            <a:r>
              <a:rPr lang="ar-SA" i="1" dirty="0">
                <a:solidFill>
                  <a:srgbClr val="675E47"/>
                </a:solidFill>
                <a:latin typeface="Franklin Gothic Book"/>
                <a:cs typeface="Arial"/>
              </a:rPr>
              <a:t> على خاصية او مجموعة خصائص  اخرى  </a:t>
            </a:r>
            <a:r>
              <a:rPr lang="ar-SA" sz="2400" dirty="0">
                <a:solidFill>
                  <a:srgbClr val="675E47"/>
                </a:solidFill>
                <a:latin typeface="Franklin Gothic Book"/>
                <a:cs typeface="Arial"/>
              </a:rPr>
              <a:t>)</a:t>
            </a:r>
          </a:p>
          <a:p>
            <a:pPr marL="342900" lvl="0" indent="-342900" algn="just" fontAlgn="auto">
              <a:lnSpc>
                <a:spcPct val="150000"/>
              </a:lnSpc>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لإزالة  مشكلة </a:t>
            </a:r>
            <a:r>
              <a:rPr lang="ar-SA" sz="2000" b="1" i="1" dirty="0">
                <a:solidFill>
                  <a:srgbClr val="92D050"/>
                </a:solidFill>
                <a:latin typeface="Franklin Gothic Book"/>
                <a:cs typeface="Arial"/>
              </a:rPr>
              <a:t>الاعتماد الانتقالي </a:t>
            </a:r>
            <a:r>
              <a:rPr lang="ar-SA" sz="2000" dirty="0">
                <a:solidFill>
                  <a:srgbClr val="675E47"/>
                </a:solidFill>
                <a:latin typeface="Franklin Gothic Book"/>
                <a:cs typeface="Arial"/>
              </a:rPr>
              <a:t>نفصل كل مجموعة مع ما ترتبط به او تعتمد عليه.</a:t>
            </a:r>
          </a:p>
        </p:txBody>
      </p:sp>
      <p:sp>
        <p:nvSpPr>
          <p:cNvPr id="11" name="مستطيل 10"/>
          <p:cNvSpPr/>
          <p:nvPr/>
        </p:nvSpPr>
        <p:spPr>
          <a:xfrm>
            <a:off x="451095" y="5085184"/>
            <a:ext cx="8218218" cy="100027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fontAlgn="auto">
              <a:spcBef>
                <a:spcPts val="0"/>
              </a:spcBef>
              <a:spcAft>
                <a:spcPts val="0"/>
              </a:spcAft>
              <a:buClr>
                <a:srgbClr val="A9A57C"/>
              </a:buClr>
              <a:buSzPct val="75000"/>
              <a:buFont typeface="Wingdings" pitchFamily="2" charset="2"/>
              <a:buChar char=""/>
              <a:defRPr/>
            </a:pPr>
            <a:r>
              <a:rPr lang="ar-SA" sz="2000" dirty="0">
                <a:solidFill>
                  <a:srgbClr val="675E47"/>
                </a:solidFill>
                <a:latin typeface="Franklin Gothic Book"/>
                <a:cs typeface="Arial"/>
              </a:rPr>
              <a:t>من </a:t>
            </a:r>
            <a:r>
              <a:rPr lang="en-US" sz="2000" dirty="0">
                <a:solidFill>
                  <a:srgbClr val="675E47"/>
                </a:solidFill>
                <a:latin typeface="Franklin Gothic Book"/>
              </a:rPr>
              <a:t>(3NF)</a:t>
            </a:r>
            <a:r>
              <a:rPr lang="ar-SA" sz="2000" dirty="0">
                <a:solidFill>
                  <a:srgbClr val="675E47"/>
                </a:solidFill>
                <a:latin typeface="Franklin Gothic Book"/>
                <a:cs typeface="Arial"/>
              </a:rPr>
              <a:t> الى </a:t>
            </a:r>
            <a:r>
              <a:rPr lang="en-US" sz="2000" dirty="0">
                <a:solidFill>
                  <a:srgbClr val="675E47"/>
                </a:solidFill>
                <a:latin typeface="Franklin Gothic Book"/>
              </a:rPr>
              <a:t>(4NF)</a:t>
            </a:r>
            <a:r>
              <a:rPr lang="ar-SA" sz="2000" dirty="0">
                <a:solidFill>
                  <a:srgbClr val="675E47"/>
                </a:solidFill>
                <a:latin typeface="Franklin Gothic Book"/>
                <a:cs typeface="Arial"/>
              </a:rPr>
              <a:t> نبحث عن تواجد </a:t>
            </a:r>
            <a:r>
              <a:rPr lang="ar-SA" sz="2000" b="1" dirty="0">
                <a:solidFill>
                  <a:srgbClr val="675E47"/>
                </a:solidFill>
                <a:latin typeface="Franklin Gothic Book"/>
                <a:cs typeface="Arial"/>
              </a:rPr>
              <a:t>الاعتماد متعدد القيم  (</a:t>
            </a:r>
            <a:r>
              <a:rPr lang="ar-SA" sz="1900" i="1" dirty="0">
                <a:solidFill>
                  <a:srgbClr val="675E47"/>
                </a:solidFill>
                <a:latin typeface="Franklin Gothic Book"/>
                <a:cs typeface="Arial"/>
              </a:rPr>
              <a:t>وهو يمنع وجود عدة قيم لخاصيتين او اكثر من خصائص العلاقة )</a:t>
            </a:r>
          </a:p>
          <a:p>
            <a:pPr marL="342900" lvl="0" indent="-342900" algn="just" fontAlgn="auto">
              <a:spcBef>
                <a:spcPts val="0"/>
              </a:spcBef>
              <a:spcAft>
                <a:spcPts val="0"/>
              </a:spcAft>
              <a:buClr>
                <a:srgbClr val="A9A57C"/>
              </a:buClr>
              <a:buSzPct val="75000"/>
              <a:buFont typeface="Wingdings" pitchFamily="2" charset="2"/>
              <a:buChar char=""/>
              <a:defRPr/>
            </a:pPr>
            <a:r>
              <a:rPr lang="ar-SA" sz="1900" i="1" dirty="0">
                <a:solidFill>
                  <a:srgbClr val="675E47"/>
                </a:solidFill>
                <a:latin typeface="Franklin Gothic Book"/>
                <a:cs typeface="Arial"/>
              </a:rPr>
              <a:t>فعند وجود خاصية متعددة القيم في علاقة ما نحتاج الى تمثيل جميع القيم التي تمثلها</a:t>
            </a:r>
            <a:r>
              <a:rPr lang="ar-EG" sz="1900" i="1" dirty="0">
                <a:solidFill>
                  <a:srgbClr val="675E47"/>
                </a:solidFill>
                <a:latin typeface="Franklin Gothic Book"/>
                <a:cs typeface="Arial"/>
              </a:rPr>
              <a:t>.</a:t>
            </a:r>
            <a:r>
              <a:rPr lang="ar-SA" sz="2000" dirty="0">
                <a:solidFill>
                  <a:srgbClr val="675E47"/>
                </a:solidFill>
                <a:latin typeface="Franklin Gothic Book"/>
                <a:cs typeface="Arial"/>
              </a:rPr>
              <a:t> </a:t>
            </a:r>
          </a:p>
        </p:txBody>
      </p:sp>
    </p:spTree>
    <p:extLst>
      <p:ext uri="{BB962C8B-B14F-4D97-AF65-F5344CB8AC3E}">
        <p14:creationId xmlns:p14="http://schemas.microsoft.com/office/powerpoint/2010/main" val="1123784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1 </a:t>
            </a:r>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32</a:t>
            </a:fld>
            <a:endParaRPr lang="ar-SA"/>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43887457"/>
              </p:ext>
            </p:extLst>
          </p:nvPr>
        </p:nvGraphicFramePr>
        <p:xfrm>
          <a:off x="395537" y="2060848"/>
          <a:ext cx="8280917" cy="4643604"/>
        </p:xfrm>
        <a:graphic>
          <a:graphicData uri="http://schemas.openxmlformats.org/drawingml/2006/table">
            <a:tbl>
              <a:tblPr>
                <a:tableStyleId>{5C22544A-7EE6-4342-B048-85BDC9FD1C3A}</a:tableStyleId>
              </a:tblPr>
              <a:tblGrid>
                <a:gridCol w="936103">
                  <a:extLst>
                    <a:ext uri="{9D8B030D-6E8A-4147-A177-3AD203B41FA5}">
                      <a16:colId xmlns:a16="http://schemas.microsoft.com/office/drawing/2014/main" val="446077093"/>
                    </a:ext>
                  </a:extLst>
                </a:gridCol>
                <a:gridCol w="792088">
                  <a:extLst>
                    <a:ext uri="{9D8B030D-6E8A-4147-A177-3AD203B41FA5}">
                      <a16:colId xmlns:a16="http://schemas.microsoft.com/office/drawing/2014/main" val="3408493361"/>
                    </a:ext>
                  </a:extLst>
                </a:gridCol>
                <a:gridCol w="1008112">
                  <a:extLst>
                    <a:ext uri="{9D8B030D-6E8A-4147-A177-3AD203B41FA5}">
                      <a16:colId xmlns:a16="http://schemas.microsoft.com/office/drawing/2014/main" val="864898004"/>
                    </a:ext>
                  </a:extLst>
                </a:gridCol>
                <a:gridCol w="1005389">
                  <a:extLst>
                    <a:ext uri="{9D8B030D-6E8A-4147-A177-3AD203B41FA5}">
                      <a16:colId xmlns:a16="http://schemas.microsoft.com/office/drawing/2014/main" val="2210178919"/>
                    </a:ext>
                  </a:extLst>
                </a:gridCol>
                <a:gridCol w="907845">
                  <a:extLst>
                    <a:ext uri="{9D8B030D-6E8A-4147-A177-3AD203B41FA5}">
                      <a16:colId xmlns:a16="http://schemas.microsoft.com/office/drawing/2014/main" val="1914478576"/>
                    </a:ext>
                  </a:extLst>
                </a:gridCol>
                <a:gridCol w="907845">
                  <a:extLst>
                    <a:ext uri="{9D8B030D-6E8A-4147-A177-3AD203B41FA5}">
                      <a16:colId xmlns:a16="http://schemas.microsoft.com/office/drawing/2014/main" val="3510305273"/>
                    </a:ext>
                  </a:extLst>
                </a:gridCol>
                <a:gridCol w="1067354">
                  <a:extLst>
                    <a:ext uri="{9D8B030D-6E8A-4147-A177-3AD203B41FA5}">
                      <a16:colId xmlns:a16="http://schemas.microsoft.com/office/drawing/2014/main" val="1183373924"/>
                    </a:ext>
                  </a:extLst>
                </a:gridCol>
                <a:gridCol w="748336">
                  <a:extLst>
                    <a:ext uri="{9D8B030D-6E8A-4147-A177-3AD203B41FA5}">
                      <a16:colId xmlns:a16="http://schemas.microsoft.com/office/drawing/2014/main" val="2200924514"/>
                    </a:ext>
                  </a:extLst>
                </a:gridCol>
                <a:gridCol w="907845">
                  <a:extLst>
                    <a:ext uri="{9D8B030D-6E8A-4147-A177-3AD203B41FA5}">
                      <a16:colId xmlns:a16="http://schemas.microsoft.com/office/drawing/2014/main" val="2439976307"/>
                    </a:ext>
                  </a:extLst>
                </a:gridCol>
              </a:tblGrid>
              <a:tr h="792088">
                <a:tc>
                  <a:txBody>
                    <a:bodyPr/>
                    <a:lstStyle/>
                    <a:p>
                      <a:pPr algn="ctr" rtl="1">
                        <a:spcAft>
                          <a:spcPts val="0"/>
                        </a:spcAft>
                      </a:pPr>
                      <a:r>
                        <a:rPr lang="en-US" sz="1600" b="1" dirty="0">
                          <a:effectLst/>
                        </a:rPr>
                        <a:t>Account</a:t>
                      </a:r>
                    </a:p>
                    <a:p>
                      <a:pPr algn="ctr" rtl="1">
                        <a:spcAft>
                          <a:spcPts val="0"/>
                        </a:spcAft>
                      </a:pPr>
                      <a:r>
                        <a:rPr lang="en-US" sz="1600" b="1" dirty="0">
                          <a:effectLst/>
                          <a:latin typeface="Times New Roman" panose="02020603050405020304" pitchFamily="18" charset="0"/>
                          <a:ea typeface="Times New Roman" panose="02020603050405020304" pitchFamily="18" charset="0"/>
                          <a:cs typeface="Simplified Arabic" panose="02020603050405020304" pitchFamily="18" charset="-78"/>
                        </a:rPr>
                        <a:t>Number</a:t>
                      </a: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الحساب</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Name</a:t>
                      </a:r>
                      <a:endParaRPr lang="ar-EG" sz="1600" b="1" dirty="0">
                        <a:effectLst/>
                      </a:endParaRPr>
                    </a:p>
                    <a:p>
                      <a:pPr algn="ctr" rtl="1">
                        <a:spcAft>
                          <a:spcPts val="0"/>
                        </a:spcAft>
                      </a:pPr>
                      <a:r>
                        <a:rPr lang="ar-EG" sz="1600" b="1" dirty="0">
                          <a:effectLst/>
                        </a:rPr>
                        <a:t>الأسم</a:t>
                      </a:r>
                      <a:r>
                        <a:rPr lang="en-US" sz="1600" b="1" dirty="0">
                          <a:effectLst/>
                        </a:rPr>
                        <a:t> </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GB" sz="1600" b="1" dirty="0">
                          <a:effectLst/>
                          <a:latin typeface="Times New Roman" panose="02020603050405020304" pitchFamily="18" charset="0"/>
                          <a:ea typeface="Times New Roman" panose="02020603050405020304" pitchFamily="18" charset="0"/>
                          <a:cs typeface="Simplified Arabic" panose="02020603050405020304" pitchFamily="18" charset="-78"/>
                        </a:rPr>
                        <a:t>Address</a:t>
                      </a:r>
                      <a:endPar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GB"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Postcode</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الرمز البريدي</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Tel Number</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الهاتف</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Trans</a:t>
                      </a:r>
                    </a:p>
                    <a:p>
                      <a:pPr algn="ctr" rtl="1">
                        <a:spcAft>
                          <a:spcPts val="0"/>
                        </a:spcAft>
                      </a:pPr>
                      <a:r>
                        <a:rPr lang="en-US" sz="1600" b="1" dirty="0">
                          <a:effectLst/>
                          <a:latin typeface="Times New Roman" panose="02020603050405020304" pitchFamily="18" charset="0"/>
                          <a:ea typeface="Times New Roman" panose="02020603050405020304" pitchFamily="18" charset="0"/>
                          <a:cs typeface="Simplified Arabic" panose="02020603050405020304" pitchFamily="18" charset="-78"/>
                        </a:rPr>
                        <a:t>Number</a:t>
                      </a:r>
                      <a:endPar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رقم العملية</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Date</a:t>
                      </a:r>
                      <a:endParaRPr lang="ar-EG" sz="1600" b="1" dirty="0">
                        <a:effectLst/>
                      </a:endParaRPr>
                    </a:p>
                    <a:p>
                      <a:pPr algn="ctr" rtl="1">
                        <a:spcAft>
                          <a:spcPts val="0"/>
                        </a:spcAft>
                      </a:pPr>
                      <a:r>
                        <a:rPr lang="ar-EG" sz="1600" b="1" dirty="0">
                          <a:effectLst/>
                        </a:rPr>
                        <a:t>التاريخ</a:t>
                      </a:r>
                      <a:r>
                        <a:rPr lang="en-US" sz="1600" b="1" dirty="0">
                          <a:effectLst/>
                        </a:rPr>
                        <a:t> </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Type</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النوع</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spcAft>
                          <a:spcPts val="0"/>
                        </a:spcAft>
                      </a:pPr>
                      <a:r>
                        <a:rPr lang="en-US" sz="1600" b="1" dirty="0">
                          <a:effectLst/>
                        </a:rPr>
                        <a:t>Amount</a:t>
                      </a:r>
                      <a:endParaRPr lang="ar-EG" sz="1600" b="1" dirty="0">
                        <a:effectLst/>
                      </a:endParaRPr>
                    </a:p>
                    <a:p>
                      <a:pPr algn="ctr" rtl="1">
                        <a:spcAft>
                          <a:spcPts val="0"/>
                        </a:spcAft>
                      </a:pPr>
                      <a:r>
                        <a:rPr lang="ar-EG" sz="1600" b="1" dirty="0">
                          <a:effectLst/>
                          <a:latin typeface="Times New Roman" panose="02020603050405020304" pitchFamily="18" charset="0"/>
                          <a:ea typeface="Times New Roman" panose="02020603050405020304" pitchFamily="18" charset="0"/>
                          <a:cs typeface="Simplified Arabic" panose="02020603050405020304" pitchFamily="18" charset="-78"/>
                        </a:rPr>
                        <a:t>الكمية</a:t>
                      </a:r>
                      <a:endParaRPr lang="en-GB" sz="32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075300"/>
                  </a:ext>
                </a:extLst>
              </a:tr>
              <a:tr h="551543">
                <a:tc>
                  <a:txBody>
                    <a:bodyPr/>
                    <a:lstStyle/>
                    <a:p>
                      <a:pPr algn="ctr" rtl="1">
                        <a:spcAft>
                          <a:spcPts val="0"/>
                        </a:spcAft>
                      </a:pPr>
                      <a:r>
                        <a:rPr lang="en-US" sz="1400">
                          <a:effectLst/>
                        </a:rPr>
                        <a:t>1234321</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Ahmed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kern="1200" dirty="0">
                          <a:solidFill>
                            <a:schemeClr val="dk1"/>
                          </a:solidFill>
                          <a:effectLst/>
                          <a:latin typeface="+mn-lt"/>
                          <a:ea typeface="+mn-ea"/>
                          <a:cs typeface="+mn-cs"/>
                        </a:rPr>
                        <a:t>12 Sheraton</a:t>
                      </a:r>
                      <a:r>
                        <a:rPr lang="en-US" sz="1400" kern="1200" baseline="0" dirty="0">
                          <a:solidFill>
                            <a:schemeClr val="dk1"/>
                          </a:solidFill>
                          <a:effectLst/>
                          <a:latin typeface="+mn-lt"/>
                          <a:ea typeface="+mn-ea"/>
                          <a:cs typeface="+mn-cs"/>
                        </a:rPr>
                        <a:t> </a:t>
                      </a:r>
                      <a:endParaRPr lang="en-GB" sz="1400" kern="1200" dirty="0">
                        <a:solidFill>
                          <a:schemeClr val="dk1"/>
                        </a:solidFill>
                        <a:effectLst/>
                        <a:latin typeface="+mn-lt"/>
                        <a:ea typeface="+mn-ea"/>
                        <a:cs typeface="+mn-cs"/>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BT37 0WS</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2234767</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9778564</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11/11/00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dirty="0">
                          <a:effectLst/>
                        </a:rPr>
                        <a:t>DR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rtl="1">
                        <a:spcAft>
                          <a:spcPts val="0"/>
                        </a:spcAft>
                      </a:pPr>
                      <a:r>
                        <a:rPr lang="en-US" sz="1400">
                          <a:effectLst/>
                        </a:rPr>
                        <a:t>50.00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5188738"/>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9778565</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12/11/00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DR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25.00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2852384297"/>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9778890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01/12/00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100.00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2344599601"/>
                  </a:ext>
                </a:extLst>
              </a:tr>
              <a:tr h="514044">
                <a:tc>
                  <a:txBody>
                    <a:bodyPr/>
                    <a:lstStyle/>
                    <a:p>
                      <a:pPr algn="ctr" rtl="1">
                        <a:spcAft>
                          <a:spcPts val="0"/>
                        </a:spcAft>
                      </a:pPr>
                      <a:r>
                        <a:rPr lang="en-US" sz="1400" dirty="0">
                          <a:effectLst/>
                        </a:rPr>
                        <a:t>1456786</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Aly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kern="1200" dirty="0">
                          <a:solidFill>
                            <a:schemeClr val="dk1"/>
                          </a:solidFill>
                          <a:effectLst/>
                          <a:latin typeface="+mn-lt"/>
                          <a:ea typeface="+mn-ea"/>
                          <a:cs typeface="+mn-cs"/>
                        </a:rPr>
                        <a:t>10 Giza</a:t>
                      </a:r>
                      <a:endParaRPr lang="en-GB" sz="1400" kern="1200" dirty="0">
                        <a:solidFill>
                          <a:schemeClr val="dk1"/>
                        </a:solidFill>
                        <a:effectLst/>
                        <a:latin typeface="+mn-lt"/>
                        <a:ea typeface="+mn-ea"/>
                        <a:cs typeface="+mn-cs"/>
                      </a:endParaRPr>
                    </a:p>
                  </a:txBody>
                  <a:tcPr marL="68580" marR="68580" marT="0" marB="0"/>
                </a:tc>
                <a:tc>
                  <a:txBody>
                    <a:bodyPr/>
                    <a:lstStyle/>
                    <a:p>
                      <a:pPr algn="ctr" rtl="1">
                        <a:spcAft>
                          <a:spcPts val="0"/>
                        </a:spcAft>
                      </a:pPr>
                      <a:r>
                        <a:rPr lang="en-US" sz="1400" dirty="0">
                          <a:effectLst/>
                        </a:rPr>
                        <a:t>BT37 0ED</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3746747</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9778500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10/11/00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433010742"/>
                  </a:ext>
                </a:extLst>
              </a:tr>
              <a:tr h="431620">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15/12/00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DR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100.00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1243163350"/>
                  </a:ext>
                </a:extLst>
              </a:tr>
              <a:tr h="416834">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9779901</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15/12/00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DR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20.00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202621606"/>
                  </a:ext>
                </a:extLst>
              </a:tr>
              <a:tr h="334416">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 </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9779910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16/12/00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50.00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4214112810"/>
                  </a:ext>
                </a:extLst>
              </a:tr>
              <a:tr h="647429">
                <a:tc>
                  <a:txBody>
                    <a:bodyPr/>
                    <a:lstStyle/>
                    <a:p>
                      <a:pPr algn="ctr" rtl="1">
                        <a:spcAft>
                          <a:spcPts val="0"/>
                        </a:spcAft>
                      </a:pPr>
                      <a:r>
                        <a:rPr lang="en-US" sz="1400" dirty="0">
                          <a:effectLst/>
                        </a:rPr>
                        <a:t>1653423</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err="1">
                          <a:effectLst/>
                        </a:rPr>
                        <a:t>Shymaa</a:t>
                      </a:r>
                      <a:r>
                        <a:rPr lang="en-US" sz="1400" dirty="0">
                          <a:effectLst/>
                        </a:rPr>
                        <a:t>  </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kern="1200" dirty="0">
                          <a:solidFill>
                            <a:schemeClr val="dk1"/>
                          </a:solidFill>
                          <a:effectLst/>
                          <a:latin typeface="+mn-lt"/>
                          <a:ea typeface="+mn-ea"/>
                          <a:cs typeface="+mn-cs"/>
                        </a:rPr>
                        <a:t>12 Sheraton</a:t>
                      </a:r>
                      <a:endParaRPr lang="en-GB" sz="1400" kern="1200" dirty="0">
                        <a:solidFill>
                          <a:schemeClr val="dk1"/>
                        </a:solidFill>
                        <a:effectLst/>
                        <a:latin typeface="+mn-lt"/>
                        <a:ea typeface="+mn-ea"/>
                        <a:cs typeface="+mn-cs"/>
                      </a:endParaRPr>
                    </a:p>
                  </a:txBody>
                  <a:tcPr marL="68580" marR="68580" marT="0" marB="0"/>
                </a:tc>
                <a:tc>
                  <a:txBody>
                    <a:bodyPr/>
                    <a:lstStyle/>
                    <a:p>
                      <a:pPr algn="ctr" rtl="1">
                        <a:spcAft>
                          <a:spcPts val="0"/>
                        </a:spcAft>
                      </a:pPr>
                      <a:r>
                        <a:rPr lang="en-US" sz="1400" dirty="0">
                          <a:effectLst/>
                        </a:rPr>
                        <a:t>BT37 0FR</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3837489</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9779999</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18/12/00</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a:effectLst/>
                        </a:rPr>
                        <a:t>CR</a:t>
                      </a:r>
                      <a:endParaRPr lang="en-GB" sz="280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tc>
                  <a:txBody>
                    <a:bodyPr/>
                    <a:lstStyle/>
                    <a:p>
                      <a:pPr algn="ctr" rtl="1">
                        <a:spcAft>
                          <a:spcPts val="0"/>
                        </a:spcAft>
                      </a:pPr>
                      <a:r>
                        <a:rPr lang="en-US" sz="1400" dirty="0">
                          <a:effectLst/>
                        </a:rPr>
                        <a:t>20.00</a:t>
                      </a:r>
                      <a:endParaRPr lang="en-GB"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0" marR="68580" marT="0" marB="0"/>
                </a:tc>
                <a:extLst>
                  <a:ext uri="{0D108BD9-81ED-4DB2-BD59-A6C34878D82A}">
                    <a16:rowId xmlns:a16="http://schemas.microsoft.com/office/drawing/2014/main" val="3719362999"/>
                  </a:ext>
                </a:extLst>
              </a:tr>
            </a:tbl>
          </a:graphicData>
        </a:graphic>
      </p:graphicFrame>
      <p:sp>
        <p:nvSpPr>
          <p:cNvPr id="12" name="Rectangle 11"/>
          <p:cNvSpPr/>
          <p:nvPr/>
        </p:nvSpPr>
        <p:spPr>
          <a:xfrm>
            <a:off x="4427984" y="1556792"/>
            <a:ext cx="4176464" cy="369332"/>
          </a:xfrm>
          <a:prstGeom prst="rect">
            <a:avLst/>
          </a:prstGeom>
        </p:spPr>
        <p:txBody>
          <a:bodyPr wrap="square">
            <a:spAutoFit/>
          </a:bodyPr>
          <a:lstStyle/>
          <a:p>
            <a:pPr algn="just">
              <a:spcAft>
                <a:spcPts val="0"/>
              </a:spcAft>
            </a:pPr>
            <a:r>
              <a:rPr lang="ar-EG" dirty="0">
                <a:latin typeface="Times New Roman" panose="02020603050405020304" pitchFamily="18" charset="0"/>
                <a:ea typeface="Times New Roman" panose="02020603050405020304" pitchFamily="18" charset="0"/>
                <a:cs typeface="Simplified Arabic" panose="02020603050405020304" pitchFamily="18" charset="-78"/>
              </a:rPr>
              <a:t>قم بعمل تطبيع للجدول التالي حتى يحقق </a:t>
            </a:r>
            <a:r>
              <a:rPr lang="en-US" dirty="0">
                <a:latin typeface="Times New Roman" panose="02020603050405020304" pitchFamily="18" charset="0"/>
                <a:ea typeface="Times New Roman" panose="02020603050405020304" pitchFamily="18" charset="0"/>
                <a:cs typeface="Simplified Arabic" panose="02020603050405020304" pitchFamily="18" charset="-78"/>
              </a:rPr>
              <a:t>3NF</a:t>
            </a:r>
            <a:r>
              <a:rPr lang="en-US"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GB"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253745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1</a:t>
            </a:r>
            <a:endParaRPr lang="en-GB" dirty="0"/>
          </a:p>
        </p:txBody>
      </p:sp>
      <p:sp>
        <p:nvSpPr>
          <p:cNvPr id="3" name="Content Placeholder 2"/>
          <p:cNvSpPr>
            <a:spLocks noGrp="1"/>
          </p:cNvSpPr>
          <p:nvPr>
            <p:ph idx="1"/>
          </p:nvPr>
        </p:nvSpPr>
        <p:spPr>
          <a:xfrm>
            <a:off x="457200" y="1484783"/>
            <a:ext cx="8229600" cy="5236691"/>
          </a:xfrm>
        </p:spPr>
        <p:txBody>
          <a:bodyPr>
            <a:noAutofit/>
          </a:bodyPr>
          <a:lstStyle/>
          <a:p>
            <a:pPr marL="0" indent="0" algn="l" rtl="0">
              <a:buNone/>
            </a:pPr>
            <a:r>
              <a:rPr lang="en-US" sz="1800" dirty="0"/>
              <a:t>ACCOUNT(</a:t>
            </a:r>
            <a:r>
              <a:rPr lang="en-US" sz="1800" u="sng" dirty="0" err="1"/>
              <a:t>Account_Number</a:t>
            </a:r>
            <a:r>
              <a:rPr lang="en-US" sz="1800" u="sng" dirty="0"/>
              <a:t>,</a:t>
            </a:r>
            <a:r>
              <a:rPr lang="en-US" sz="1800" dirty="0"/>
              <a:t> Name</a:t>
            </a:r>
            <a:r>
              <a:rPr lang="en-GB" sz="1800" dirty="0"/>
              <a:t>, </a:t>
            </a:r>
            <a:r>
              <a:rPr lang="en-US" sz="1800" dirty="0"/>
              <a:t>Address, Postcode, Tel_Number, </a:t>
            </a:r>
            <a:endParaRPr lang="ar-EG" sz="1800" dirty="0"/>
          </a:p>
          <a:p>
            <a:pPr marL="0" indent="0" algn="l" rtl="0">
              <a:buNone/>
            </a:pPr>
            <a:r>
              <a:rPr lang="en-US" sz="1800" dirty="0"/>
              <a:t>(Trans_Number,</a:t>
            </a:r>
            <a:r>
              <a:rPr lang="ar-EG" sz="1800" dirty="0"/>
              <a:t> </a:t>
            </a:r>
            <a:r>
              <a:rPr lang="en-US" sz="1800" dirty="0"/>
              <a:t>Date, Type, Amount)</a:t>
            </a:r>
            <a:endParaRPr lang="en-GB" sz="1800" dirty="0"/>
          </a:p>
          <a:p>
            <a:pPr marL="0" indent="0" rtl="0">
              <a:buNone/>
            </a:pPr>
            <a:r>
              <a:rPr lang="en-GB" sz="1800" dirty="0"/>
              <a:t> </a:t>
            </a:r>
            <a:r>
              <a:rPr lang="ar-EG" sz="1800" dirty="0"/>
              <a:t>الحساب  (رقم الحساب, الأسم, العنوان, الرمز البريدي, رقم الهاتف,</a:t>
            </a:r>
            <a:endParaRPr lang="en-GB" sz="1800" dirty="0"/>
          </a:p>
          <a:p>
            <a:pPr marL="0" indent="0" rtl="0">
              <a:buNone/>
            </a:pPr>
            <a:r>
              <a:rPr lang="ar-EG" sz="1800" dirty="0"/>
              <a:t>رقم العملية – التاريخ – النوع – الكمية)) </a:t>
            </a:r>
            <a:r>
              <a:rPr lang="en-US" sz="1800" dirty="0"/>
              <a:t> </a:t>
            </a:r>
            <a:r>
              <a:rPr lang="ar-EG" sz="1800" dirty="0"/>
              <a:t>          (</a:t>
            </a:r>
            <a:endParaRPr lang="en-GB" sz="1800" dirty="0"/>
          </a:p>
          <a:p>
            <a:pPr marL="0" indent="0" algn="l" rtl="0">
              <a:buNone/>
            </a:pPr>
            <a:r>
              <a:rPr lang="en-US" sz="1800" b="1" i="1" dirty="0"/>
              <a:t>1NF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 Postcode, Tel_Number)</a:t>
            </a:r>
            <a:endParaRPr lang="en-GB" sz="1600" dirty="0"/>
          </a:p>
          <a:p>
            <a:pPr marL="0" indent="0" algn="l" rtl="0">
              <a:buNone/>
            </a:pPr>
            <a:r>
              <a:rPr lang="en-US" sz="1600" dirty="0"/>
              <a:t>TRANSACTION(</a:t>
            </a:r>
            <a:r>
              <a:rPr lang="en-US" sz="1600" u="sng" dirty="0" err="1"/>
              <a:t>Account_Number</a:t>
            </a:r>
            <a:r>
              <a:rPr lang="en-US" sz="1600" u="sng" dirty="0"/>
              <a:t>, Trans_Number, </a:t>
            </a:r>
            <a:r>
              <a:rPr lang="en-US" sz="1600" dirty="0"/>
              <a:t>Date, Type, Amount)</a:t>
            </a:r>
            <a:endParaRPr lang="en-GB" sz="1600" dirty="0"/>
          </a:p>
          <a:p>
            <a:pPr marL="0" indent="0" algn="l" rtl="0">
              <a:spcBef>
                <a:spcPts val="0"/>
              </a:spcBef>
              <a:buNone/>
            </a:pPr>
            <a:endParaRPr lang="en-GB" sz="800" dirty="0"/>
          </a:p>
          <a:p>
            <a:pPr marL="0" indent="0" algn="l" rtl="0">
              <a:buNone/>
            </a:pPr>
            <a:r>
              <a:rPr lang="en-US" sz="1800" b="1" i="1" dirty="0"/>
              <a:t>2NF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 Postcode, Tel_Number)</a:t>
            </a:r>
            <a:endParaRPr lang="en-GB" sz="1600" dirty="0"/>
          </a:p>
          <a:p>
            <a:pPr marL="0" indent="0" algn="l" rtl="0">
              <a:buNone/>
            </a:pPr>
            <a:r>
              <a:rPr lang="en-US" sz="1600" dirty="0"/>
              <a:t>TRANSACTION(</a:t>
            </a:r>
            <a:r>
              <a:rPr lang="en-US" sz="1600" u="sng" dirty="0" err="1"/>
              <a:t>Account_Number</a:t>
            </a:r>
            <a:r>
              <a:rPr lang="en-US" sz="1600" u="sng" dirty="0"/>
              <a:t>, Trans_Number)</a:t>
            </a:r>
            <a:endParaRPr lang="en-GB" sz="1600" dirty="0"/>
          </a:p>
          <a:p>
            <a:pPr marL="0" indent="0" algn="l" rtl="0">
              <a:buNone/>
            </a:pPr>
            <a:r>
              <a:rPr lang="en-US" sz="1600" dirty="0"/>
              <a:t>TRANS_DETAILS(</a:t>
            </a:r>
            <a:r>
              <a:rPr lang="en-US" sz="1600" u="sng" dirty="0"/>
              <a:t>Trans_Number,</a:t>
            </a:r>
            <a:r>
              <a:rPr lang="en-US" sz="1600" dirty="0"/>
              <a:t> Date, Type, Amount)</a:t>
            </a:r>
            <a:endParaRPr lang="en-GB" sz="1600" dirty="0"/>
          </a:p>
          <a:p>
            <a:pPr marL="0" indent="0" algn="l" rtl="0">
              <a:spcBef>
                <a:spcPts val="0"/>
              </a:spcBef>
              <a:buNone/>
            </a:pPr>
            <a:endParaRPr lang="en-GB" sz="800" dirty="0"/>
          </a:p>
          <a:p>
            <a:pPr marL="0" indent="0" algn="l" rtl="0">
              <a:buNone/>
            </a:pPr>
            <a:r>
              <a:rPr lang="en-US" sz="1800" b="1" i="1" dirty="0"/>
              <a:t>3NF</a:t>
            </a:r>
            <a:r>
              <a:rPr lang="en-US" sz="1800" i="1" dirty="0"/>
              <a:t> </a:t>
            </a:r>
            <a:endParaRPr lang="en-GB" sz="1800" dirty="0"/>
          </a:p>
          <a:p>
            <a:pPr marL="0" indent="0" algn="l" rtl="0">
              <a:buNone/>
            </a:pPr>
            <a:r>
              <a:rPr lang="en-US" sz="1600" dirty="0"/>
              <a:t>ACCOUNT(</a:t>
            </a:r>
            <a:r>
              <a:rPr lang="en-US" sz="1600" u="sng" dirty="0" err="1"/>
              <a:t>Account_Number</a:t>
            </a:r>
            <a:r>
              <a:rPr lang="en-US" sz="1600" u="sng" dirty="0"/>
              <a:t>,</a:t>
            </a:r>
            <a:r>
              <a:rPr lang="en-US" sz="1600" dirty="0"/>
              <a:t> Name, Address)</a:t>
            </a:r>
            <a:endParaRPr lang="en-GB" sz="1600" dirty="0"/>
          </a:p>
          <a:p>
            <a:pPr marL="0" indent="0" algn="l" rtl="0">
              <a:buNone/>
            </a:pPr>
            <a:r>
              <a:rPr lang="en-US" sz="1600" dirty="0"/>
              <a:t>PERSONAL_DETAILS(</a:t>
            </a:r>
            <a:r>
              <a:rPr lang="en-US" sz="1600" u="sng" dirty="0"/>
              <a:t>Name_Add</a:t>
            </a:r>
            <a:r>
              <a:rPr lang="en-US" sz="1600" dirty="0"/>
              <a:t>, Postcode, Tel_Number)</a:t>
            </a:r>
            <a:endParaRPr lang="en-GB" sz="1600" dirty="0"/>
          </a:p>
          <a:p>
            <a:pPr marL="0" indent="0" algn="l" rtl="0">
              <a:buNone/>
            </a:pPr>
            <a:r>
              <a:rPr lang="en-US" sz="1600" dirty="0"/>
              <a:t>TRANSACTION(</a:t>
            </a:r>
            <a:r>
              <a:rPr lang="en-US" sz="1600" u="sng" dirty="0" err="1"/>
              <a:t>Account_number</a:t>
            </a:r>
            <a:r>
              <a:rPr lang="en-US" sz="1600" u="sng" dirty="0"/>
              <a:t>, Trans_Number)</a:t>
            </a:r>
            <a:endParaRPr lang="en-GB" sz="1600" dirty="0"/>
          </a:p>
          <a:p>
            <a:pPr marL="0" indent="0" algn="l" rtl="0">
              <a:buNone/>
            </a:pPr>
            <a:r>
              <a:rPr lang="en-US" sz="1600" dirty="0"/>
              <a:t>TRANS_DETAILS(</a:t>
            </a:r>
            <a:r>
              <a:rPr lang="en-US" sz="1600" u="sng" dirty="0" err="1"/>
              <a:t>Trans_Number</a:t>
            </a:r>
            <a:r>
              <a:rPr lang="en-US" sz="1600" u="sng" dirty="0"/>
              <a:t>,</a:t>
            </a:r>
            <a:r>
              <a:rPr lang="en-US" sz="1600" dirty="0"/>
              <a:t> Date, Type, Amount)</a:t>
            </a:r>
            <a:endParaRPr lang="en-GB" sz="1600" dirty="0"/>
          </a:p>
          <a:p>
            <a:pPr algn="l"/>
            <a:endParaRPr lang="en-GB" sz="1800"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33</a:t>
            </a:fld>
            <a:endParaRPr lang="ar-SA"/>
          </a:p>
        </p:txBody>
      </p:sp>
    </p:spTree>
    <p:extLst>
      <p:ext uri="{BB962C8B-B14F-4D97-AF65-F5344CB8AC3E}">
        <p14:creationId xmlns:p14="http://schemas.microsoft.com/office/powerpoint/2010/main" val="313222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2 </a:t>
            </a:r>
            <a:endParaRPr lang="en-GB" dirty="0"/>
          </a:p>
        </p:txBody>
      </p:sp>
      <p:sp>
        <p:nvSpPr>
          <p:cNvPr id="3" name="Content Placeholder 2"/>
          <p:cNvSpPr>
            <a:spLocks noGrp="1"/>
          </p:cNvSpPr>
          <p:nvPr>
            <p:ph idx="1"/>
          </p:nvPr>
        </p:nvSpPr>
        <p:spPr>
          <a:xfrm>
            <a:off x="457200" y="1844824"/>
            <a:ext cx="8229600" cy="4281339"/>
          </a:xfrm>
        </p:spPr>
        <p:txBody>
          <a:bodyPr>
            <a:normAutofit/>
          </a:bodyPr>
          <a:lstStyle/>
          <a:p>
            <a:pPr marL="0" indent="0">
              <a:buNone/>
            </a:pPr>
            <a:r>
              <a:rPr lang="ar-EG" sz="2800" dirty="0"/>
              <a:t>شركة تتلقى طلبيات العملاء بالبريد وتقوم بتخزين البيانات التالية لكل طلب تتلقاه: رقم الطلب </a:t>
            </a:r>
            <a:r>
              <a:rPr lang="en-US" sz="2800" dirty="0"/>
              <a:t>( Order Number )</a:t>
            </a:r>
            <a:r>
              <a:rPr lang="ar-EG" sz="2800" dirty="0"/>
              <a:t> ، التاريخ الذى أستقبلت فيه الطلب   </a:t>
            </a:r>
            <a:r>
              <a:rPr lang="en-US" sz="2800" dirty="0"/>
              <a:t>( Date )</a:t>
            </a:r>
            <a:r>
              <a:rPr lang="ar-EG" sz="2800" dirty="0"/>
              <a:t>، رقم العميل، أسم العميل، عنوان ورقم تليفون العميل، رقم كل صنف بالطلب ووصف لهذا الصنف وسعره والكمية المطلوبه منه.</a:t>
            </a:r>
          </a:p>
          <a:p>
            <a:pPr marL="0" indent="0">
              <a:buNone/>
            </a:pPr>
            <a:endParaRPr lang="en-GB" sz="2800" dirty="0"/>
          </a:p>
          <a:p>
            <a:pPr marL="0" indent="0">
              <a:buNone/>
            </a:pPr>
            <a:r>
              <a:rPr lang="ar-EG" sz="2800" dirty="0"/>
              <a:t>صمم هذه العلاقة وحولها الى </a:t>
            </a:r>
            <a:r>
              <a:rPr lang="en-US" sz="2800" dirty="0"/>
              <a:t>3NF</a:t>
            </a:r>
            <a:r>
              <a:rPr lang="ar-EG" sz="2800" dirty="0"/>
              <a:t>.</a:t>
            </a:r>
            <a:endParaRPr lang="en-GB" sz="2800" dirty="0"/>
          </a:p>
          <a:p>
            <a:endParaRPr lang="en-GB" sz="2800"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34</a:t>
            </a:fld>
            <a:endParaRPr lang="ar-SA"/>
          </a:p>
        </p:txBody>
      </p:sp>
    </p:spTree>
    <p:extLst>
      <p:ext uri="{BB962C8B-B14F-4D97-AF65-F5344CB8AC3E}">
        <p14:creationId xmlns:p14="http://schemas.microsoft.com/office/powerpoint/2010/main" val="4241729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2</a:t>
            </a:r>
            <a:endParaRPr lang="en-GB"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pPr marL="0" indent="0" algn="l" rtl="0">
              <a:buNone/>
            </a:pPr>
            <a:r>
              <a:rPr lang="en-US" dirty="0"/>
              <a:t>ORDER(</a:t>
            </a:r>
            <a:r>
              <a:rPr lang="en-US" u="sng" dirty="0" err="1"/>
              <a:t>Order_Number</a:t>
            </a:r>
            <a:r>
              <a:rPr lang="en-US" dirty="0"/>
              <a:t>, Date, </a:t>
            </a:r>
            <a:r>
              <a:rPr lang="en-US" dirty="0" err="1"/>
              <a:t>Cust_Number</a:t>
            </a:r>
            <a:r>
              <a:rPr lang="en-US" dirty="0"/>
              <a:t>, Name, Address, Phone, (</a:t>
            </a:r>
            <a:r>
              <a:rPr lang="en-US" u="sng" dirty="0" err="1"/>
              <a:t>Item_Number</a:t>
            </a:r>
            <a:r>
              <a:rPr lang="en-US" dirty="0"/>
              <a:t>, Description, Price, </a:t>
            </a:r>
            <a:r>
              <a:rPr lang="en-US" dirty="0" err="1"/>
              <a:t>Qty</a:t>
            </a:r>
            <a:r>
              <a:rPr lang="en-US" dirty="0"/>
              <a:t>))</a:t>
            </a:r>
            <a:endParaRPr lang="ar-EG" dirty="0"/>
          </a:p>
          <a:p>
            <a:pPr marL="0" indent="0" rtl="0">
              <a:buNone/>
            </a:pPr>
            <a:r>
              <a:rPr lang="ar-EG" dirty="0"/>
              <a:t>الطلب ( رقم الطلب, التاريخ, رقم العميل, اسم العميل, عنوان العميل, رقم الهاتف,</a:t>
            </a:r>
          </a:p>
          <a:p>
            <a:pPr marL="0" indent="0" rtl="0">
              <a:buNone/>
            </a:pPr>
            <a:r>
              <a:rPr lang="ar-EG" dirty="0"/>
              <a:t>        ( رقم الصنف, وصف الصنف, السعر, الكمية))</a:t>
            </a:r>
          </a:p>
          <a:p>
            <a:pPr marL="0" indent="0" algn="l" rtl="0">
              <a:buNone/>
            </a:pPr>
            <a:endParaRPr lang="en-GB" dirty="0"/>
          </a:p>
          <a:p>
            <a:pPr marL="0" indent="0" algn="l" rtl="0">
              <a:buNone/>
            </a:pPr>
            <a:r>
              <a:rPr lang="en-US" sz="2600" b="1" u="sng" dirty="0">
                <a:latin typeface="Times New Roman" panose="02020603050405020304" pitchFamily="18" charset="0"/>
                <a:cs typeface="Times New Roman" panose="02020603050405020304" pitchFamily="18" charset="0"/>
              </a:rPr>
              <a:t>1NF</a:t>
            </a:r>
            <a:endParaRPr lang="en-GB" b="1" u="sng" dirty="0">
              <a:latin typeface="Times New Roman" panose="02020603050405020304" pitchFamily="18" charset="0"/>
              <a:cs typeface="Times New Roman" panose="02020603050405020304" pitchFamily="18" charset="0"/>
            </a:endParaRPr>
          </a:p>
          <a:p>
            <a:pPr marL="0" indent="0" algn="l" rtl="0">
              <a:buNone/>
            </a:pPr>
            <a:r>
              <a:rPr lang="en-US" u="sng" cap="all" dirty="0"/>
              <a:t>Order</a:t>
            </a:r>
            <a:r>
              <a:rPr lang="en-US" u="sng" dirty="0"/>
              <a:t> (</a:t>
            </a:r>
            <a:r>
              <a:rPr lang="en-US" u="sng" dirty="0" err="1"/>
              <a:t>Order_Number</a:t>
            </a:r>
            <a:r>
              <a:rPr lang="en-US" u="sng" dirty="0"/>
              <a:t>, Date, </a:t>
            </a:r>
            <a:r>
              <a:rPr lang="en-US" u="sng" dirty="0" err="1"/>
              <a:t>Cust_Number</a:t>
            </a:r>
            <a:r>
              <a:rPr lang="en-US" u="sng" dirty="0"/>
              <a:t>, Name, Address, Phone)</a:t>
            </a:r>
            <a:endParaRPr lang="en-GB" b="1" u="sng"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Description, Price, </a:t>
            </a:r>
            <a:r>
              <a:rPr lang="en-US" dirty="0" err="1"/>
              <a:t>Qty</a:t>
            </a:r>
            <a:r>
              <a:rPr lang="en-US" dirty="0"/>
              <a:t>)</a:t>
            </a:r>
          </a:p>
          <a:p>
            <a:pPr marL="0" indent="0" algn="l" rtl="0">
              <a:buNone/>
            </a:pPr>
            <a:endParaRPr lang="en-GB" sz="1100" dirty="0"/>
          </a:p>
          <a:p>
            <a:pPr marL="0" indent="0" algn="l" rtl="0">
              <a:buNone/>
            </a:pPr>
            <a:r>
              <a:rPr lang="en-US" sz="2600" b="1" u="sng" dirty="0">
                <a:latin typeface="Times New Roman" panose="02020603050405020304" pitchFamily="18" charset="0"/>
                <a:cs typeface="Times New Roman" panose="02020603050405020304" pitchFamily="18" charset="0"/>
              </a:rPr>
              <a:t>2NF</a:t>
            </a:r>
            <a:endParaRPr lang="en-GB" sz="2600" b="1" u="sng" dirty="0">
              <a:latin typeface="Times New Roman" panose="02020603050405020304" pitchFamily="18" charset="0"/>
              <a:cs typeface="Times New Roman" panose="02020603050405020304" pitchFamily="18" charset="0"/>
            </a:endParaRPr>
          </a:p>
          <a:p>
            <a:pPr marL="0" indent="0" algn="l" rtl="0">
              <a:buNone/>
            </a:pPr>
            <a:r>
              <a:rPr lang="en-US" cap="all" dirty="0"/>
              <a:t>Order</a:t>
            </a:r>
            <a:r>
              <a:rPr lang="en-US" dirty="0"/>
              <a:t> (</a:t>
            </a:r>
            <a:r>
              <a:rPr lang="en-US" u="sng" dirty="0" err="1"/>
              <a:t>Order_Number</a:t>
            </a:r>
            <a:r>
              <a:rPr lang="en-US" dirty="0"/>
              <a:t>, Date, </a:t>
            </a:r>
            <a:r>
              <a:rPr lang="en-US" dirty="0" err="1"/>
              <a:t>Cust_Number</a:t>
            </a:r>
            <a:r>
              <a:rPr lang="en-US" dirty="0"/>
              <a:t>, Name, Address, Phone)</a:t>
            </a:r>
            <a:endParaRPr lang="en-GB"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a:t>
            </a:r>
            <a:r>
              <a:rPr lang="en-US" dirty="0" err="1"/>
              <a:t>Qty</a:t>
            </a:r>
            <a:r>
              <a:rPr lang="en-US" dirty="0"/>
              <a:t>)</a:t>
            </a:r>
            <a:endParaRPr lang="en-GB" dirty="0"/>
          </a:p>
          <a:p>
            <a:pPr marL="0" indent="0" algn="l" rtl="0">
              <a:buNone/>
            </a:pPr>
            <a:r>
              <a:rPr lang="en-US" cap="all" dirty="0"/>
              <a:t>Item</a:t>
            </a:r>
            <a:r>
              <a:rPr lang="en-US" dirty="0"/>
              <a:t> (</a:t>
            </a:r>
            <a:r>
              <a:rPr lang="en-US" u="sng" dirty="0" err="1"/>
              <a:t>Item_Number</a:t>
            </a:r>
            <a:r>
              <a:rPr lang="en-US" dirty="0"/>
              <a:t>, Description, Price)</a:t>
            </a:r>
          </a:p>
          <a:p>
            <a:pPr marL="0" indent="0" algn="l" rtl="0">
              <a:buNone/>
            </a:pPr>
            <a:endParaRPr lang="en-GB" sz="1100" dirty="0"/>
          </a:p>
          <a:p>
            <a:pPr marL="0" indent="0" algn="l" rtl="0">
              <a:buNone/>
            </a:pPr>
            <a:r>
              <a:rPr lang="en-US" sz="2600" b="1" u="sng" dirty="0">
                <a:latin typeface="Times New Roman" panose="02020603050405020304" pitchFamily="18" charset="0"/>
                <a:cs typeface="Times New Roman" panose="02020603050405020304" pitchFamily="18" charset="0"/>
              </a:rPr>
              <a:t>3NF</a:t>
            </a:r>
            <a:endParaRPr lang="en-GB" sz="2600" b="1" u="sng" dirty="0">
              <a:latin typeface="Times New Roman" panose="02020603050405020304" pitchFamily="18" charset="0"/>
              <a:cs typeface="Times New Roman" panose="02020603050405020304" pitchFamily="18" charset="0"/>
            </a:endParaRPr>
          </a:p>
          <a:p>
            <a:pPr marL="0" indent="0" algn="l" rtl="0">
              <a:buNone/>
            </a:pPr>
            <a:r>
              <a:rPr lang="en-US" cap="all" dirty="0"/>
              <a:t>Order</a:t>
            </a:r>
            <a:r>
              <a:rPr lang="en-US" dirty="0"/>
              <a:t> (</a:t>
            </a:r>
            <a:r>
              <a:rPr lang="en-US" u="sng" dirty="0" err="1"/>
              <a:t>Order_Number</a:t>
            </a:r>
            <a:r>
              <a:rPr lang="en-US" dirty="0"/>
              <a:t>, Date, </a:t>
            </a:r>
            <a:r>
              <a:rPr lang="en-US" dirty="0" err="1"/>
              <a:t>Cust_Number</a:t>
            </a:r>
            <a:r>
              <a:rPr lang="en-US" dirty="0"/>
              <a:t>)</a:t>
            </a:r>
            <a:endParaRPr lang="en-GB" dirty="0"/>
          </a:p>
          <a:p>
            <a:pPr marL="0" indent="0" algn="l" rtl="0">
              <a:buNone/>
            </a:pPr>
            <a:r>
              <a:rPr lang="en-US" cap="all" dirty="0"/>
              <a:t>Customer</a:t>
            </a:r>
            <a:r>
              <a:rPr lang="en-US" dirty="0"/>
              <a:t> (</a:t>
            </a:r>
            <a:r>
              <a:rPr lang="en-US" u="sng" dirty="0" err="1"/>
              <a:t>Cust_Number</a:t>
            </a:r>
            <a:r>
              <a:rPr lang="en-US" dirty="0"/>
              <a:t>, Name, Address, Phone)</a:t>
            </a:r>
            <a:endParaRPr lang="en-GB" dirty="0"/>
          </a:p>
          <a:p>
            <a:pPr marL="0" indent="0" algn="l" rtl="0">
              <a:buNone/>
            </a:pPr>
            <a:r>
              <a:rPr lang="en-US" cap="all" dirty="0" err="1"/>
              <a:t>LineItem</a:t>
            </a:r>
            <a:r>
              <a:rPr lang="en-US" dirty="0"/>
              <a:t> (</a:t>
            </a:r>
            <a:r>
              <a:rPr lang="en-US" u="sng" dirty="0" err="1"/>
              <a:t>Order_Number</a:t>
            </a:r>
            <a:r>
              <a:rPr lang="en-US" u="sng" dirty="0"/>
              <a:t>, </a:t>
            </a:r>
            <a:r>
              <a:rPr lang="en-US" u="sng" dirty="0" err="1"/>
              <a:t>Item_Number</a:t>
            </a:r>
            <a:r>
              <a:rPr lang="en-US" dirty="0"/>
              <a:t>, </a:t>
            </a:r>
            <a:r>
              <a:rPr lang="en-US" dirty="0" err="1"/>
              <a:t>Qty</a:t>
            </a:r>
            <a:r>
              <a:rPr lang="en-US" dirty="0"/>
              <a:t>)</a:t>
            </a:r>
            <a:endParaRPr lang="en-GB" dirty="0"/>
          </a:p>
          <a:p>
            <a:pPr marL="0" indent="0" algn="l" rtl="0">
              <a:buNone/>
            </a:pPr>
            <a:r>
              <a:rPr lang="en-US" cap="all" dirty="0"/>
              <a:t>Item</a:t>
            </a:r>
            <a:r>
              <a:rPr lang="en-US" dirty="0"/>
              <a:t> (</a:t>
            </a:r>
            <a:r>
              <a:rPr lang="en-US" u="sng" dirty="0" err="1"/>
              <a:t>Item_Number</a:t>
            </a:r>
            <a:r>
              <a:rPr lang="en-US" dirty="0"/>
              <a:t>, Description, Price)</a:t>
            </a:r>
            <a:endParaRPr lang="en-GB" dirty="0"/>
          </a:p>
          <a:p>
            <a:pPr algn="l" rtl="0"/>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35</a:t>
            </a:fld>
            <a:endParaRPr lang="ar-SA"/>
          </a:p>
        </p:txBody>
      </p:sp>
    </p:spTree>
    <p:extLst>
      <p:ext uri="{BB962C8B-B14F-4D97-AF65-F5344CB8AC3E}">
        <p14:creationId xmlns:p14="http://schemas.microsoft.com/office/powerpoint/2010/main" val="3110284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3</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pPr marL="0" indent="0" algn="just">
              <a:buNone/>
            </a:pPr>
            <a:r>
              <a:rPr lang="ar-EG" dirty="0"/>
              <a:t>هناك مريض لديه سلسلة من المواعيد مع استشاريين </a:t>
            </a:r>
            <a:r>
              <a:rPr lang="en-US" dirty="0"/>
              <a:t> (consultants)</a:t>
            </a:r>
            <a:r>
              <a:rPr lang="ar-EG" dirty="0"/>
              <a:t> في العديد من المستشفيات. يشرف على علاج المريض ممارس عام                               </a:t>
            </a:r>
            <a:r>
              <a:rPr lang="en-US" dirty="0"/>
              <a:t>(General Practitioner GP)</a:t>
            </a:r>
            <a:r>
              <a:rPr lang="ar-EG" dirty="0"/>
              <a:t>. في يوم ما يحضر الاستشارى الى مستشفي واحدة وايضا في يوم ما يكون لدى المريض موعد واحد </a:t>
            </a:r>
            <a:r>
              <a:rPr lang="en-US" dirty="0"/>
              <a:t>(appointment)</a:t>
            </a:r>
            <a:r>
              <a:rPr lang="ar-EG" dirty="0"/>
              <a:t> مع أستشارى معين. أسماء الاستشاريين وأسماء المستشفيات فريدة ولا تتكرر بينما أسماء المرضى وأسماء الممارس العام من الممكن تكرارها. كل أستشارى له رقم تليفون وحيد.</a:t>
            </a:r>
          </a:p>
          <a:p>
            <a:pPr marL="0" indent="0" algn="just">
              <a:buNone/>
            </a:pPr>
            <a:endParaRPr lang="en-GB" sz="1800" dirty="0"/>
          </a:p>
          <a:p>
            <a:pPr marL="0" indent="0" algn="l" rtl="0">
              <a:buNone/>
            </a:pPr>
            <a:r>
              <a:rPr lang="en-US" dirty="0"/>
              <a:t>PATIENT(</a:t>
            </a:r>
            <a:r>
              <a:rPr lang="en-US" u="sng" dirty="0"/>
              <a:t>PID</a:t>
            </a:r>
            <a:r>
              <a:rPr lang="en-US" dirty="0"/>
              <a:t>, Name, GP_Number, GPName, GPAddress, (</a:t>
            </a:r>
            <a:r>
              <a:rPr lang="en-US" u="sng" dirty="0"/>
              <a:t>AppointmentDate</a:t>
            </a:r>
            <a:r>
              <a:rPr lang="en-US" dirty="0"/>
              <a:t>, AppointmentTime, ConsultantName, ConsultantPhone, Hospital, HospitalAddress))</a:t>
            </a:r>
            <a:endParaRPr lang="ar-EG" dirty="0"/>
          </a:p>
          <a:p>
            <a:pPr marL="0" indent="0" algn="l" rtl="0">
              <a:buNone/>
            </a:pPr>
            <a:endParaRPr lang="en-GB" sz="1800" dirty="0"/>
          </a:p>
          <a:p>
            <a:pPr marL="0" indent="0">
              <a:buNone/>
            </a:pPr>
            <a:r>
              <a:rPr lang="ar-EG" dirty="0"/>
              <a:t>قم بتحويل الكائن </a:t>
            </a:r>
            <a:r>
              <a:rPr lang="en-US" dirty="0"/>
              <a:t>(patient) </a:t>
            </a:r>
            <a:r>
              <a:rPr lang="ar-EG" dirty="0"/>
              <a:t> الى مجموعة من الكائنات تحقق </a:t>
            </a:r>
            <a:r>
              <a:rPr lang="en-US" dirty="0"/>
              <a:t>3NF</a:t>
            </a:r>
            <a:r>
              <a:rPr lang="ar-EG" dirty="0"/>
              <a:t> .</a:t>
            </a:r>
            <a:endParaRPr lang="en-GB" dirty="0"/>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36</a:t>
            </a:fld>
            <a:endParaRPr lang="ar-SA"/>
          </a:p>
        </p:txBody>
      </p:sp>
    </p:spTree>
    <p:extLst>
      <p:ext uri="{BB962C8B-B14F-4D97-AF65-F5344CB8AC3E}">
        <p14:creationId xmlns:p14="http://schemas.microsoft.com/office/powerpoint/2010/main" val="3944547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مثال 3</a:t>
            </a:r>
            <a:endParaRPr lang="en-GB" dirty="0"/>
          </a:p>
        </p:txBody>
      </p:sp>
      <p:sp>
        <p:nvSpPr>
          <p:cNvPr id="3" name="Content Placeholder 2"/>
          <p:cNvSpPr>
            <a:spLocks noGrp="1"/>
          </p:cNvSpPr>
          <p:nvPr>
            <p:ph idx="1"/>
          </p:nvPr>
        </p:nvSpPr>
        <p:spPr>
          <a:xfrm>
            <a:off x="457200" y="1556792"/>
            <a:ext cx="8229600" cy="4896544"/>
          </a:xfrm>
        </p:spPr>
        <p:txBody>
          <a:bodyPr>
            <a:normAutofit fontScale="55000" lnSpcReduction="20000"/>
          </a:bodyPr>
          <a:lstStyle/>
          <a:p>
            <a:pPr marL="0" indent="0" algn="l" rtl="0">
              <a:buNone/>
            </a:pPr>
            <a:r>
              <a:rPr lang="en-US" sz="3300" dirty="0">
                <a:latin typeface="Times New Roman" panose="02020603050405020304" pitchFamily="18" charset="0"/>
                <a:cs typeface="Times New Roman" panose="02020603050405020304" pitchFamily="18" charset="0"/>
              </a:rPr>
              <a:t>PATIENT(</a:t>
            </a:r>
            <a:r>
              <a:rPr lang="en-US" sz="3300" u="sng" dirty="0">
                <a:latin typeface="Times New Roman" panose="02020603050405020304" pitchFamily="18" charset="0"/>
                <a:cs typeface="Times New Roman" panose="02020603050405020304" pitchFamily="18" charset="0"/>
              </a:rPr>
              <a:t>PID</a:t>
            </a:r>
            <a:r>
              <a:rPr lang="en-US" sz="3300" dirty="0">
                <a:latin typeface="Times New Roman" panose="02020603050405020304" pitchFamily="18" charset="0"/>
                <a:cs typeface="Times New Roman" panose="02020603050405020304" pitchFamily="18" charset="0"/>
              </a:rPr>
              <a:t>, Name, GP_Number, GPName, GPAddress, (</a:t>
            </a:r>
            <a:r>
              <a:rPr lang="en-US" sz="3300" u="sng" dirty="0">
                <a:latin typeface="Times New Roman" panose="02020603050405020304" pitchFamily="18" charset="0"/>
                <a:cs typeface="Times New Roman" panose="02020603050405020304" pitchFamily="18" charset="0"/>
              </a:rPr>
              <a:t>AppointmentDate</a:t>
            </a:r>
            <a:r>
              <a:rPr lang="en-US" sz="3300" dirty="0">
                <a:latin typeface="Times New Roman" panose="02020603050405020304" pitchFamily="18" charset="0"/>
                <a:cs typeface="Times New Roman" panose="02020603050405020304" pitchFamily="18" charset="0"/>
              </a:rPr>
              <a:t>, AppointmentTime, ConsultantName, ConsultantPhone, Hospital, HospitalAddress))</a:t>
            </a:r>
            <a:endParaRPr lang="ar-EG" sz="3300" dirty="0">
              <a:latin typeface="Times New Roman" panose="02020603050405020304" pitchFamily="18" charset="0"/>
              <a:cs typeface="Times New Roman" panose="02020603050405020304" pitchFamily="18" charset="0"/>
            </a:endParaRPr>
          </a:p>
          <a:p>
            <a:pPr marL="0" indent="0" algn="l" rtl="0">
              <a:buNone/>
            </a:pPr>
            <a:endParaRPr lang="ar-EG" sz="3300" dirty="0">
              <a:cs typeface="+mj-cs"/>
            </a:endParaRPr>
          </a:p>
          <a:p>
            <a:pPr marL="0" indent="0" rtl="0">
              <a:buNone/>
            </a:pPr>
            <a:r>
              <a:rPr lang="ar-EG" sz="3300" dirty="0">
                <a:cs typeface="+mj-cs"/>
              </a:rPr>
              <a:t>مريض ( رقم المريض, رقم الممارس, اسم الممارس, عنوان الممارس,</a:t>
            </a:r>
          </a:p>
          <a:p>
            <a:pPr marL="0" indent="0" rtl="0">
              <a:buNone/>
            </a:pPr>
            <a:r>
              <a:rPr lang="ar-EG" sz="3300" dirty="0">
                <a:cs typeface="+mj-cs"/>
              </a:rPr>
              <a:t>         </a:t>
            </a:r>
            <a:r>
              <a:rPr lang="en-GB" sz="3300" dirty="0">
                <a:cs typeface="+mj-cs"/>
              </a:rPr>
              <a:t>  </a:t>
            </a:r>
            <a:r>
              <a:rPr lang="ar-EG" sz="3300" dirty="0">
                <a:cs typeface="+mj-cs"/>
              </a:rPr>
              <a:t>تاريخ الكشف, ميعاد الكشف, اسم الاستشاري, رقم الهاتف, اسم المستشفي, عنوان المستشفي)) </a:t>
            </a:r>
            <a:r>
              <a:rPr lang="en-GB" sz="3300" dirty="0">
                <a:cs typeface="+mj-cs"/>
              </a:rPr>
              <a:t> </a:t>
            </a:r>
            <a:r>
              <a:rPr lang="ar-EG" sz="3300" dirty="0">
                <a:cs typeface="+mj-cs"/>
              </a:rPr>
              <a:t>         ( </a:t>
            </a:r>
          </a:p>
          <a:p>
            <a:pPr marL="0" indent="0" algn="l" rtl="0">
              <a:buNone/>
            </a:pPr>
            <a:endParaRPr lang="en-GB" dirty="0"/>
          </a:p>
          <a:p>
            <a:pPr marL="0" indent="0" algn="l" rtl="0">
              <a:buNone/>
            </a:pPr>
            <a:r>
              <a:rPr lang="en-US" sz="3300" b="1" dirty="0">
                <a:latin typeface="Times New Roman" panose="02020603050405020304" pitchFamily="18" charset="0"/>
                <a:cs typeface="Times New Roman" panose="02020603050405020304" pitchFamily="18" charset="0"/>
              </a:rPr>
              <a:t>1NF (Remove repeating groups)</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PATIENT (</a:t>
            </a:r>
            <a:r>
              <a:rPr lang="en-US" sz="2500" u="sng" dirty="0"/>
              <a:t>PID</a:t>
            </a:r>
            <a:r>
              <a:rPr lang="en-US" sz="2500" dirty="0"/>
              <a:t>, Name, GP_Number, GPName, GPAddress)</a:t>
            </a:r>
            <a:endParaRPr lang="en-GB" sz="2500" dirty="0"/>
          </a:p>
          <a:p>
            <a:pPr marL="0" indent="0" algn="l" rtl="0">
              <a:buNone/>
            </a:pPr>
            <a:r>
              <a:rPr lang="en-US" sz="2500" dirty="0"/>
              <a:t>APPOINT (</a:t>
            </a:r>
            <a:r>
              <a:rPr lang="en-US" sz="2500" u="sng" dirty="0"/>
              <a:t>PID, AppointmentDate</a:t>
            </a:r>
            <a:r>
              <a:rPr lang="en-US" sz="2500" dirty="0"/>
              <a:t>, AppointmentTime, ConsultantName, ConsultantPhone, Hospital, HospitalAddress)</a:t>
            </a:r>
            <a:endParaRPr lang="ar-EG" sz="2500" dirty="0"/>
          </a:p>
          <a:p>
            <a:pPr marL="0" indent="0" algn="l" rtl="0">
              <a:buNone/>
            </a:pPr>
            <a:endParaRPr lang="en-GB" sz="1600" dirty="0"/>
          </a:p>
          <a:p>
            <a:pPr marL="0" indent="0" algn="l" rtl="0">
              <a:buNone/>
            </a:pPr>
            <a:r>
              <a:rPr lang="en-US" sz="3300" b="1" dirty="0">
                <a:latin typeface="Times New Roman" panose="02020603050405020304" pitchFamily="18" charset="0"/>
                <a:cs typeface="Times New Roman" panose="02020603050405020304" pitchFamily="18" charset="0"/>
              </a:rPr>
              <a:t>2NF (Every attribute must be fully functionally dependent on the whole key)</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In 2</a:t>
            </a:r>
            <a:r>
              <a:rPr lang="en-US" sz="2500" baseline="30000" dirty="0"/>
              <a:t>nd</a:t>
            </a:r>
            <a:endParaRPr lang="ar-EG" sz="2500" dirty="0"/>
          </a:p>
          <a:p>
            <a:pPr marL="0" indent="0" algn="l" rtl="0">
              <a:buNone/>
            </a:pPr>
            <a:endParaRPr lang="en-GB" sz="1600" dirty="0"/>
          </a:p>
          <a:p>
            <a:pPr marL="0" indent="0" algn="l" rtl="0">
              <a:buNone/>
            </a:pPr>
            <a:r>
              <a:rPr lang="en-US" sz="3300" b="1" dirty="0">
                <a:latin typeface="Times New Roman" panose="02020603050405020304" pitchFamily="18" charset="0"/>
                <a:cs typeface="Times New Roman" panose="02020603050405020304" pitchFamily="18" charset="0"/>
              </a:rPr>
              <a:t>3NF (Remove transitive dependencies)</a:t>
            </a:r>
            <a:endParaRPr lang="en-GB" sz="3300" b="1" dirty="0">
              <a:latin typeface="Times New Roman" panose="02020603050405020304" pitchFamily="18" charset="0"/>
              <a:cs typeface="Times New Roman" panose="02020603050405020304" pitchFamily="18" charset="0"/>
            </a:endParaRPr>
          </a:p>
          <a:p>
            <a:pPr marL="0" indent="0" algn="l" rtl="0">
              <a:buNone/>
            </a:pPr>
            <a:r>
              <a:rPr lang="en-US" sz="2500" dirty="0"/>
              <a:t>APPOINT (</a:t>
            </a:r>
            <a:r>
              <a:rPr lang="en-US" sz="2500" u="sng" dirty="0"/>
              <a:t>PID, AppointmentDate</a:t>
            </a:r>
            <a:r>
              <a:rPr lang="en-US" sz="2500" dirty="0"/>
              <a:t>, AppointmentTime, ConsultantName, Hospital)</a:t>
            </a:r>
            <a:endParaRPr lang="en-GB" sz="2500" dirty="0"/>
          </a:p>
          <a:p>
            <a:pPr marL="0" indent="0" algn="l" rtl="0">
              <a:buNone/>
            </a:pPr>
            <a:r>
              <a:rPr lang="en-US" sz="2500" dirty="0"/>
              <a:t>CONS (</a:t>
            </a:r>
            <a:r>
              <a:rPr lang="en-US" sz="2500" u="sng" dirty="0"/>
              <a:t>ConsultantName</a:t>
            </a:r>
            <a:r>
              <a:rPr lang="en-US" sz="2500" dirty="0"/>
              <a:t>, ConsultantPhone)</a:t>
            </a:r>
            <a:endParaRPr lang="en-GB" sz="2500" dirty="0"/>
          </a:p>
          <a:p>
            <a:pPr marL="0" indent="0" algn="l" rtl="0">
              <a:buNone/>
            </a:pPr>
            <a:r>
              <a:rPr lang="en-US" sz="2500" dirty="0"/>
              <a:t>HOSP (</a:t>
            </a:r>
            <a:r>
              <a:rPr lang="en-US" sz="2500" u="sng" dirty="0"/>
              <a:t>Hospital</a:t>
            </a:r>
            <a:r>
              <a:rPr lang="en-US" sz="2500" dirty="0"/>
              <a:t>, HospitalAddress)</a:t>
            </a:r>
            <a:endParaRPr lang="en-GB" sz="2500" dirty="0"/>
          </a:p>
          <a:p>
            <a:pPr marL="0" indent="0" algn="l" rtl="0">
              <a:buNone/>
            </a:pPr>
            <a:r>
              <a:rPr lang="en-US" sz="2500" dirty="0"/>
              <a:t>PATIENT (</a:t>
            </a:r>
            <a:r>
              <a:rPr lang="en-US" sz="2500" u="sng" dirty="0"/>
              <a:t>PID</a:t>
            </a:r>
            <a:r>
              <a:rPr lang="en-US" sz="2500" dirty="0"/>
              <a:t>, Name, GP_Number)</a:t>
            </a:r>
            <a:endParaRPr lang="en-GB" sz="2500" dirty="0"/>
          </a:p>
          <a:p>
            <a:pPr marL="0" indent="0" algn="l" rtl="0">
              <a:buNone/>
            </a:pPr>
            <a:r>
              <a:rPr lang="en-US" sz="2500" dirty="0"/>
              <a:t>GP (</a:t>
            </a:r>
            <a:r>
              <a:rPr lang="en-US" sz="2500" u="sng" dirty="0"/>
              <a:t>GP_Number</a:t>
            </a:r>
            <a:r>
              <a:rPr lang="en-US" sz="2500" dirty="0"/>
              <a:t>, GPName, GPAddress)</a:t>
            </a:r>
          </a:p>
        </p:txBody>
      </p:sp>
      <p:sp>
        <p:nvSpPr>
          <p:cNvPr id="5" name="Slide Number Placeholder 4"/>
          <p:cNvSpPr>
            <a:spLocks noGrp="1"/>
          </p:cNvSpPr>
          <p:nvPr>
            <p:ph type="sldNum" sz="quarter" idx="12"/>
          </p:nvPr>
        </p:nvSpPr>
        <p:spPr/>
        <p:txBody>
          <a:bodyPr/>
          <a:lstStyle/>
          <a:p>
            <a:pPr>
              <a:defRPr/>
            </a:pPr>
            <a:fld id="{3CC95E1F-1B2C-4D05-B56E-67708A9EE06E}" type="slidenum">
              <a:rPr lang="ar-SA" smtClean="0"/>
              <a:pPr>
                <a:defRPr/>
              </a:pPr>
              <a:t>37</a:t>
            </a:fld>
            <a:endParaRPr lang="ar-SA"/>
          </a:p>
        </p:txBody>
      </p:sp>
    </p:spTree>
    <p:extLst>
      <p:ext uri="{BB962C8B-B14F-4D97-AF65-F5344CB8AC3E}">
        <p14:creationId xmlns:p14="http://schemas.microsoft.com/office/powerpoint/2010/main" val="219587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260648"/>
            <a:ext cx="8260672" cy="1004403"/>
          </a:xfrm>
        </p:spPr>
        <p:txBody>
          <a:bodyPr vert="horz" lIns="91440" tIns="45720" rIns="91440" bIns="45720" rtlCol="0" anchor="b"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لو اخذنا على سبيل المثال</a:t>
            </a:r>
            <a:b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br>
            <a:r>
              <a:rPr lang="ar-SA"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خصائص من وثيقة تخرج طالب </a:t>
            </a:r>
          </a:p>
        </p:txBody>
      </p:sp>
      <p:sp>
        <p:nvSpPr>
          <p:cNvPr id="4" name="Content Placeholder 3"/>
          <p:cNvSpPr>
            <a:spLocks noGrp="1"/>
          </p:cNvSpPr>
          <p:nvPr>
            <p:ph idx="1"/>
          </p:nvPr>
        </p:nvSpPr>
        <p:spPr>
          <a:xfrm>
            <a:off x="457200" y="1752601"/>
            <a:ext cx="8229600" cy="1316360"/>
          </a:xfrm>
        </p:spPr>
        <p:txBody>
          <a:bodyPr>
            <a:normAutofit/>
          </a:bodyPr>
          <a:lstStyle/>
          <a:p>
            <a:r>
              <a:rPr lang="ar-SA" sz="2000" dirty="0"/>
              <a:t>تعتير  هذه العلاقة في وضع غير طبيعي أي ان استخدامها في قواعد البيانات غير ملائم ويسبب مشاكل كثيرة لذا فهي غير طبيعية .</a:t>
            </a:r>
          </a:p>
          <a:p>
            <a:r>
              <a:rPr lang="ar-SA" sz="2000" dirty="0"/>
              <a:t>علاقة تقرير الطالب </a:t>
            </a:r>
            <a:r>
              <a:rPr lang="en-US" sz="2000" dirty="0"/>
              <a:t>STUDENT _REPORT </a:t>
            </a:r>
            <a:endParaRPr lang="ar-SA" sz="2000" dirty="0"/>
          </a:p>
          <a:p>
            <a:endParaRPr lang="ar-SA" sz="2000" dirty="0"/>
          </a:p>
        </p:txBody>
      </p:sp>
      <p:sp>
        <p:nvSpPr>
          <p:cNvPr id="3" name="Slide Number Placeholder 2"/>
          <p:cNvSpPr>
            <a:spLocks noGrp="1"/>
          </p:cNvSpPr>
          <p:nvPr>
            <p:ph type="sldNum" sz="quarter" idx="12"/>
          </p:nvPr>
        </p:nvSpPr>
        <p:spPr/>
        <p:txBody>
          <a:bodyPr/>
          <a:lstStyle/>
          <a:p>
            <a:pPr>
              <a:defRPr/>
            </a:pPr>
            <a:fld id="{8D8E2136-1D52-404E-9F72-638376FF357E}" type="slidenum">
              <a:rPr lang="ar-SA" smtClean="0"/>
              <a:pPr>
                <a:defRPr/>
              </a:pPr>
              <a:t>4</a:t>
            </a:fld>
            <a:endParaRPr lang="ar-SA"/>
          </a:p>
        </p:txBody>
      </p:sp>
      <p:graphicFrame>
        <p:nvGraphicFramePr>
          <p:cNvPr id="5" name="Table 4"/>
          <p:cNvGraphicFramePr>
            <a:graphicFrameLocks noGrp="1"/>
          </p:cNvGraphicFramePr>
          <p:nvPr>
            <p:extLst>
              <p:ext uri="{D42A27DB-BD31-4B8C-83A1-F6EECF244321}">
                <p14:modId xmlns:p14="http://schemas.microsoft.com/office/powerpoint/2010/main" val="4013903239"/>
              </p:ext>
            </p:extLst>
          </p:nvPr>
        </p:nvGraphicFramePr>
        <p:xfrm>
          <a:off x="337952" y="2996952"/>
          <a:ext cx="8482516" cy="2225040"/>
        </p:xfrm>
        <a:graphic>
          <a:graphicData uri="http://schemas.openxmlformats.org/drawingml/2006/table">
            <a:tbl>
              <a:tblPr rtl="1" firstRow="1" bandRow="1">
                <a:tableStyleId>{5C22544A-7EE6-4342-B048-85BDC9FD1C3A}</a:tableStyleId>
              </a:tblPr>
              <a:tblGrid>
                <a:gridCol w="930374">
                  <a:extLst>
                    <a:ext uri="{9D8B030D-6E8A-4147-A177-3AD203B41FA5}">
                      <a16:colId xmlns:a16="http://schemas.microsoft.com/office/drawing/2014/main" val="20000"/>
                    </a:ext>
                  </a:extLst>
                </a:gridCol>
                <a:gridCol w="697006">
                  <a:extLst>
                    <a:ext uri="{9D8B030D-6E8A-4147-A177-3AD203B41FA5}">
                      <a16:colId xmlns:a16="http://schemas.microsoft.com/office/drawing/2014/main" val="20001"/>
                    </a:ext>
                  </a:extLst>
                </a:gridCol>
                <a:gridCol w="948400">
                  <a:extLst>
                    <a:ext uri="{9D8B030D-6E8A-4147-A177-3AD203B41FA5}">
                      <a16:colId xmlns:a16="http://schemas.microsoft.com/office/drawing/2014/main" val="20002"/>
                    </a:ext>
                  </a:extLst>
                </a:gridCol>
                <a:gridCol w="997798">
                  <a:extLst>
                    <a:ext uri="{9D8B030D-6E8A-4147-A177-3AD203B41FA5}">
                      <a16:colId xmlns:a16="http://schemas.microsoft.com/office/drawing/2014/main" val="20003"/>
                    </a:ext>
                  </a:extLst>
                </a:gridCol>
                <a:gridCol w="719614">
                  <a:extLst>
                    <a:ext uri="{9D8B030D-6E8A-4147-A177-3AD203B41FA5}">
                      <a16:colId xmlns:a16="http://schemas.microsoft.com/office/drawing/2014/main" val="20004"/>
                    </a:ext>
                  </a:extLst>
                </a:gridCol>
                <a:gridCol w="970518">
                  <a:extLst>
                    <a:ext uri="{9D8B030D-6E8A-4147-A177-3AD203B41FA5}">
                      <a16:colId xmlns:a16="http://schemas.microsoft.com/office/drawing/2014/main" val="20005"/>
                    </a:ext>
                  </a:extLst>
                </a:gridCol>
                <a:gridCol w="674888">
                  <a:extLst>
                    <a:ext uri="{9D8B030D-6E8A-4147-A177-3AD203B41FA5}">
                      <a16:colId xmlns:a16="http://schemas.microsoft.com/office/drawing/2014/main" val="20006"/>
                    </a:ext>
                  </a:extLst>
                </a:gridCol>
                <a:gridCol w="847972">
                  <a:extLst>
                    <a:ext uri="{9D8B030D-6E8A-4147-A177-3AD203B41FA5}">
                      <a16:colId xmlns:a16="http://schemas.microsoft.com/office/drawing/2014/main" val="20007"/>
                    </a:ext>
                  </a:extLst>
                </a:gridCol>
                <a:gridCol w="853786">
                  <a:extLst>
                    <a:ext uri="{9D8B030D-6E8A-4147-A177-3AD203B41FA5}">
                      <a16:colId xmlns:a16="http://schemas.microsoft.com/office/drawing/2014/main" val="20008"/>
                    </a:ext>
                  </a:extLst>
                </a:gridCol>
                <a:gridCol w="842160">
                  <a:extLst>
                    <a:ext uri="{9D8B030D-6E8A-4147-A177-3AD203B41FA5}">
                      <a16:colId xmlns:a16="http://schemas.microsoft.com/office/drawing/2014/main" val="20009"/>
                    </a:ext>
                  </a:extLst>
                </a:gridCol>
              </a:tblGrid>
              <a:tr h="370840">
                <a:tc>
                  <a:txBody>
                    <a:bodyPr/>
                    <a:lstStyle/>
                    <a:p>
                      <a:pPr algn="ctr" rtl="1"/>
                      <a:r>
                        <a:rPr lang="ar-SA" sz="1400" dirty="0"/>
                        <a:t>رقم الطالب</a:t>
                      </a:r>
                    </a:p>
                  </a:txBody>
                  <a:tcPr/>
                </a:tc>
                <a:tc>
                  <a:txBody>
                    <a:bodyPr/>
                    <a:lstStyle/>
                    <a:p>
                      <a:pPr algn="ctr" rtl="1"/>
                      <a:r>
                        <a:rPr lang="ar-SA" sz="1400" dirty="0"/>
                        <a:t>الاسم</a:t>
                      </a:r>
                    </a:p>
                  </a:txBody>
                  <a:tcPr/>
                </a:tc>
                <a:tc>
                  <a:txBody>
                    <a:bodyPr/>
                    <a:lstStyle/>
                    <a:p>
                      <a:pPr algn="ctr" rtl="1"/>
                      <a:r>
                        <a:rPr lang="ar-SA" sz="1400" dirty="0"/>
                        <a:t>العنوان</a:t>
                      </a:r>
                    </a:p>
                  </a:txBody>
                  <a:tcPr/>
                </a:tc>
                <a:tc>
                  <a:txBody>
                    <a:bodyPr/>
                    <a:lstStyle/>
                    <a:p>
                      <a:pPr algn="ctr" rtl="1"/>
                      <a:r>
                        <a:rPr lang="ar-SA" sz="1400" dirty="0"/>
                        <a:t>الرمز</a:t>
                      </a:r>
                    </a:p>
                  </a:txBody>
                  <a:tcPr/>
                </a:tc>
                <a:tc>
                  <a:txBody>
                    <a:bodyPr/>
                    <a:lstStyle/>
                    <a:p>
                      <a:pPr algn="ctr" rtl="1"/>
                      <a:r>
                        <a:rPr lang="ar-SA" sz="1400" dirty="0"/>
                        <a:t>المقرر</a:t>
                      </a:r>
                    </a:p>
                  </a:txBody>
                  <a:tcPr/>
                </a:tc>
                <a:tc>
                  <a:txBody>
                    <a:bodyPr/>
                    <a:lstStyle/>
                    <a:p>
                      <a:pPr algn="ctr" rtl="1"/>
                      <a:r>
                        <a:rPr lang="ar-SA" sz="1400" dirty="0"/>
                        <a:t>الساعات</a:t>
                      </a:r>
                    </a:p>
                  </a:txBody>
                  <a:tcPr/>
                </a:tc>
                <a:tc>
                  <a:txBody>
                    <a:bodyPr/>
                    <a:lstStyle/>
                    <a:p>
                      <a:pPr algn="ctr" rtl="1"/>
                      <a:r>
                        <a:rPr lang="ar-SA" sz="1400" dirty="0"/>
                        <a:t>الرقم</a:t>
                      </a:r>
                    </a:p>
                  </a:txBody>
                  <a:tcPr/>
                </a:tc>
                <a:tc>
                  <a:txBody>
                    <a:bodyPr/>
                    <a:lstStyle/>
                    <a:p>
                      <a:pPr algn="ctr" rtl="1"/>
                      <a:r>
                        <a:rPr lang="ar-SA" sz="1400" dirty="0"/>
                        <a:t>الاستاذ</a:t>
                      </a:r>
                    </a:p>
                  </a:txBody>
                  <a:tcPr/>
                </a:tc>
                <a:tc>
                  <a:txBody>
                    <a:bodyPr/>
                    <a:lstStyle/>
                    <a:p>
                      <a:pPr algn="ctr" rtl="1"/>
                      <a:r>
                        <a:rPr lang="ar-SA" sz="1400" dirty="0"/>
                        <a:t>القسم</a:t>
                      </a:r>
                    </a:p>
                  </a:txBody>
                  <a:tcPr/>
                </a:tc>
                <a:tc>
                  <a:txBody>
                    <a:bodyPr/>
                    <a:lstStyle/>
                    <a:p>
                      <a:pPr algn="ctr" rtl="1"/>
                      <a:r>
                        <a:rPr lang="ar-SA" sz="1400" dirty="0"/>
                        <a:t>التقدير</a:t>
                      </a:r>
                    </a:p>
                  </a:txBody>
                  <a:tcPr/>
                </a:tc>
                <a:extLst>
                  <a:ext uri="{0D108BD9-81ED-4DB2-BD59-A6C34878D82A}">
                    <a16:rowId xmlns:a16="http://schemas.microsoft.com/office/drawing/2014/main" val="10000"/>
                  </a:ext>
                </a:extLst>
              </a:tr>
              <a:tr h="370840">
                <a:tc>
                  <a:txBody>
                    <a:bodyPr/>
                    <a:lstStyle/>
                    <a:p>
                      <a:pPr algn="ctr" rtl="1"/>
                      <a:r>
                        <a:rPr lang="ar-SA" sz="1400" dirty="0"/>
                        <a:t>5</a:t>
                      </a:r>
                    </a:p>
                  </a:txBody>
                  <a:tcPr/>
                </a:tc>
                <a:tc>
                  <a:txBody>
                    <a:bodyPr/>
                    <a:lstStyle/>
                    <a:p>
                      <a:pPr algn="ctr" rtl="1"/>
                      <a:r>
                        <a:rPr lang="ar-EG" sz="1400" dirty="0"/>
                        <a:t>خالد</a:t>
                      </a:r>
                      <a:endParaRPr lang="ar-SA" sz="1400" dirty="0"/>
                    </a:p>
                  </a:txBody>
                  <a:tcPr/>
                </a:tc>
                <a:tc>
                  <a:txBody>
                    <a:bodyPr/>
                    <a:lstStyle/>
                    <a:p>
                      <a:pPr algn="ctr" rtl="1"/>
                      <a:r>
                        <a:rPr lang="ar-EG" sz="1400" dirty="0"/>
                        <a:t>شيراتون</a:t>
                      </a:r>
                      <a:endParaRPr lang="ar-SA" sz="1400" dirty="0"/>
                    </a:p>
                  </a:txBody>
                  <a:tcPr/>
                </a:tc>
                <a:tc>
                  <a:txBody>
                    <a:bodyPr/>
                    <a:lstStyle/>
                    <a:p>
                      <a:pPr algn="ctr" rtl="1"/>
                      <a:r>
                        <a:rPr lang="ar-SA" sz="1400" dirty="0"/>
                        <a:t>حاس101</a:t>
                      </a:r>
                    </a:p>
                  </a:txBody>
                  <a:tcPr/>
                </a:tc>
                <a:tc>
                  <a:txBody>
                    <a:bodyPr/>
                    <a:lstStyle/>
                    <a:p>
                      <a:pPr algn="ctr" rtl="1"/>
                      <a:r>
                        <a:rPr lang="en-GB" sz="1400" dirty="0"/>
                        <a:t>IT</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7</a:t>
                      </a:r>
                      <a:endParaRPr lang="ar-SA" sz="1400" dirty="0"/>
                    </a:p>
                  </a:txBody>
                  <a:tcPr/>
                </a:tc>
                <a:tc>
                  <a:txBody>
                    <a:bodyPr/>
                    <a:lstStyle/>
                    <a:p>
                      <a:pPr algn="ctr" rtl="1"/>
                      <a:r>
                        <a:rPr lang="ar-SA" sz="1400" dirty="0"/>
                        <a:t>علي</a:t>
                      </a:r>
                    </a:p>
                  </a:txBody>
                  <a:tcPr/>
                </a:tc>
                <a:tc>
                  <a:txBody>
                    <a:bodyPr/>
                    <a:lstStyle/>
                    <a:p>
                      <a:pPr algn="ctr" rtl="1"/>
                      <a:r>
                        <a:rPr lang="ar-SA" sz="1400" dirty="0"/>
                        <a:t>حاسب</a:t>
                      </a:r>
                    </a:p>
                  </a:txBody>
                  <a:tcPr/>
                </a:tc>
                <a:tc>
                  <a:txBody>
                    <a:bodyPr/>
                    <a:lstStyle/>
                    <a:p>
                      <a:pPr algn="ctr" rtl="1"/>
                      <a:r>
                        <a:rPr lang="en-US" sz="1400" dirty="0"/>
                        <a:t>A</a:t>
                      </a:r>
                      <a:endParaRPr lang="ar-SA" sz="1400" dirty="0"/>
                    </a:p>
                  </a:txBody>
                  <a:tcPr/>
                </a:tc>
                <a:extLst>
                  <a:ext uri="{0D108BD9-81ED-4DB2-BD59-A6C34878D82A}">
                    <a16:rowId xmlns:a16="http://schemas.microsoft.com/office/drawing/2014/main" val="10001"/>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حاس102</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12</a:t>
                      </a:r>
                      <a:endParaRPr lang="ar-SA" sz="1400" dirty="0"/>
                    </a:p>
                  </a:txBody>
                  <a:tcPr/>
                </a:tc>
                <a:tc>
                  <a:txBody>
                    <a:bodyPr/>
                    <a:lstStyle/>
                    <a:p>
                      <a:pPr algn="ctr" rtl="1"/>
                      <a:r>
                        <a:rPr lang="ar-SA" sz="1400" dirty="0"/>
                        <a:t>جميل</a:t>
                      </a:r>
                    </a:p>
                  </a:txBody>
                  <a:tcPr/>
                </a:tc>
                <a:tc>
                  <a:txBody>
                    <a:bodyPr/>
                    <a:lstStyle/>
                    <a:p>
                      <a:pPr algn="ctr" rtl="1"/>
                      <a:r>
                        <a:rPr lang="ar-SA" sz="1400" dirty="0"/>
                        <a:t>رياضيات</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2"/>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حاس103</a:t>
                      </a:r>
                    </a:p>
                  </a:txBody>
                  <a:tcPr/>
                </a:tc>
                <a:tc>
                  <a:txBody>
                    <a:bodyPr/>
                    <a:lstStyle/>
                    <a:p>
                      <a:pPr algn="ctr" rtl="1"/>
                      <a:r>
                        <a:rPr lang="en-US" sz="1400" dirty="0"/>
                        <a:t>C++</a:t>
                      </a:r>
                      <a:endParaRPr lang="ar-SA" sz="1400" dirty="0"/>
                    </a:p>
                  </a:txBody>
                  <a:tcPr/>
                </a:tc>
                <a:tc>
                  <a:txBody>
                    <a:bodyPr/>
                    <a:lstStyle/>
                    <a:p>
                      <a:pPr algn="ctr" rtl="1"/>
                      <a:r>
                        <a:rPr lang="en-US" sz="1400" dirty="0"/>
                        <a:t>4</a:t>
                      </a:r>
                      <a:endParaRPr lang="ar-SA" sz="1400" dirty="0"/>
                    </a:p>
                  </a:txBody>
                  <a:tcPr/>
                </a:tc>
                <a:tc>
                  <a:txBody>
                    <a:bodyPr/>
                    <a:lstStyle/>
                    <a:p>
                      <a:pPr algn="ctr" rtl="1"/>
                      <a:r>
                        <a:rPr lang="en-US" sz="1400" dirty="0"/>
                        <a:t>2</a:t>
                      </a:r>
                      <a:endParaRPr lang="ar-SA" sz="1400" dirty="0"/>
                    </a:p>
                  </a:txBody>
                  <a:tcPr/>
                </a:tc>
                <a:tc>
                  <a:txBody>
                    <a:bodyPr/>
                    <a:lstStyle/>
                    <a:p>
                      <a:pPr algn="ctr" rtl="1"/>
                      <a:r>
                        <a:rPr lang="ar-EG" sz="1400" dirty="0"/>
                        <a:t>أدهم</a:t>
                      </a:r>
                      <a:endParaRPr lang="ar-SA" sz="1400" dirty="0"/>
                    </a:p>
                  </a:txBody>
                  <a:tcPr/>
                </a:tc>
                <a:tc>
                  <a:txBody>
                    <a:bodyPr/>
                    <a:lstStyle/>
                    <a:p>
                      <a:pPr algn="ctr" rtl="1"/>
                      <a:r>
                        <a:rPr lang="ar-SA" sz="1400" dirty="0"/>
                        <a:t>حاسب</a:t>
                      </a:r>
                    </a:p>
                  </a:txBody>
                  <a:tcPr/>
                </a:tc>
                <a:tc>
                  <a:txBody>
                    <a:bodyPr/>
                    <a:lstStyle/>
                    <a:p>
                      <a:pPr algn="ctr" rtl="1"/>
                      <a:r>
                        <a:rPr lang="en-US" sz="1400" dirty="0"/>
                        <a:t>C+</a:t>
                      </a:r>
                      <a:endParaRPr lang="ar-SA" sz="1400" dirty="0"/>
                    </a:p>
                  </a:txBody>
                  <a:tcPr/>
                </a:tc>
                <a:extLst>
                  <a:ext uri="{0D108BD9-81ED-4DB2-BD59-A6C34878D82A}">
                    <a16:rowId xmlns:a16="http://schemas.microsoft.com/office/drawing/2014/main" val="10003"/>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حاس325</a:t>
                      </a:r>
                    </a:p>
                  </a:txBody>
                  <a:tcPr/>
                </a:tc>
                <a:tc>
                  <a:txBody>
                    <a:bodyPr/>
                    <a:lstStyle/>
                    <a:p>
                      <a:pPr algn="ctr" rtl="1"/>
                      <a:r>
                        <a:rPr lang="en-US" sz="1400" dirty="0"/>
                        <a:t>DB1</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2</a:t>
                      </a:r>
                      <a:endParaRPr lang="ar-SA" sz="1400" dirty="0"/>
                    </a:p>
                  </a:txBody>
                  <a:tcPr/>
                </a:tc>
                <a:tc>
                  <a:txBody>
                    <a:bodyPr/>
                    <a:lstStyle/>
                    <a:p>
                      <a:pPr algn="ctr" rtl="1"/>
                      <a:r>
                        <a:rPr lang="ar-SA" sz="1400" dirty="0"/>
                        <a:t>خالد</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4"/>
                  </a:ext>
                </a:extLst>
              </a:tr>
              <a:tr h="370840">
                <a:tc>
                  <a:txBody>
                    <a:bodyPr/>
                    <a:lstStyle/>
                    <a:p>
                      <a:pPr algn="ctr" rtl="1"/>
                      <a:r>
                        <a:rPr lang="ar-SA" sz="1400" dirty="0"/>
                        <a:t>5</a:t>
                      </a: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خالد</a:t>
                      </a:r>
                      <a:endParaRPr lang="ar-SA" sz="14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dirty="0"/>
                        <a:t>شيراتون</a:t>
                      </a:r>
                      <a:endParaRPr lang="ar-SA" sz="1400" dirty="0"/>
                    </a:p>
                  </a:txBody>
                  <a:tcPr/>
                </a:tc>
                <a:tc>
                  <a:txBody>
                    <a:bodyPr/>
                    <a:lstStyle/>
                    <a:p>
                      <a:pPr algn="ctr" rtl="1"/>
                      <a:r>
                        <a:rPr lang="ar-SA" sz="1400" dirty="0"/>
                        <a:t>حاس426</a:t>
                      </a:r>
                    </a:p>
                  </a:txBody>
                  <a:tcPr/>
                </a:tc>
                <a:tc>
                  <a:txBody>
                    <a:bodyPr/>
                    <a:lstStyle/>
                    <a:p>
                      <a:pPr algn="ctr" rtl="1"/>
                      <a:r>
                        <a:rPr lang="en-US" sz="1400" dirty="0"/>
                        <a:t>DB2</a:t>
                      </a:r>
                      <a:endParaRPr lang="ar-SA" sz="1400" dirty="0"/>
                    </a:p>
                  </a:txBody>
                  <a:tcPr/>
                </a:tc>
                <a:tc>
                  <a:txBody>
                    <a:bodyPr/>
                    <a:lstStyle/>
                    <a:p>
                      <a:pPr algn="ctr" rtl="1"/>
                      <a:r>
                        <a:rPr lang="en-US" sz="1400" dirty="0"/>
                        <a:t>3</a:t>
                      </a:r>
                      <a:endParaRPr lang="ar-SA" sz="1400" dirty="0"/>
                    </a:p>
                  </a:txBody>
                  <a:tcPr/>
                </a:tc>
                <a:tc>
                  <a:txBody>
                    <a:bodyPr/>
                    <a:lstStyle/>
                    <a:p>
                      <a:pPr algn="ctr" rtl="1"/>
                      <a:r>
                        <a:rPr lang="en-US" sz="1400" dirty="0"/>
                        <a:t>3</a:t>
                      </a:r>
                      <a:endParaRPr lang="ar-SA" sz="1400" dirty="0"/>
                    </a:p>
                  </a:txBody>
                  <a:tcPr/>
                </a:tc>
                <a:tc>
                  <a:txBody>
                    <a:bodyPr/>
                    <a:lstStyle/>
                    <a:p>
                      <a:pPr algn="ctr" rtl="1"/>
                      <a:r>
                        <a:rPr lang="ar-SA" sz="1400" dirty="0"/>
                        <a:t>طارق</a:t>
                      </a:r>
                    </a:p>
                  </a:txBody>
                  <a:tcPr/>
                </a:tc>
                <a:tc>
                  <a:txBody>
                    <a:bodyPr/>
                    <a:lstStyle/>
                    <a:p>
                      <a:pPr algn="ctr" rtl="1"/>
                      <a:r>
                        <a:rPr lang="ar-SA" sz="1400" dirty="0"/>
                        <a:t>حاسب</a:t>
                      </a:r>
                    </a:p>
                  </a:txBody>
                  <a:tcPr/>
                </a:tc>
                <a:tc>
                  <a:txBody>
                    <a:bodyPr/>
                    <a:lstStyle/>
                    <a:p>
                      <a:pPr algn="ctr" rtl="1"/>
                      <a:r>
                        <a:rPr lang="en-US" sz="1400" dirty="0"/>
                        <a:t>B</a:t>
                      </a:r>
                      <a:endParaRPr lang="ar-SA" sz="1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4708981"/>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نستطيع بمجرد النظر الى العلاقة السابقة  ان نميز ان هناك بيانات متكررة كثيرة وهي:</a:t>
            </a:r>
          </a:p>
          <a:p>
            <a:pPr marL="285750" indent="-285750" algn="just" fontAlgn="auto">
              <a:lnSpc>
                <a:spcPct val="150000"/>
              </a:lnSpc>
              <a:spcBef>
                <a:spcPts val="0"/>
              </a:spcBef>
              <a:spcAft>
                <a:spcPts val="0"/>
              </a:spcAft>
              <a:buFont typeface="Arial" pitchFamily="34" charset="0"/>
              <a:buChar char="•"/>
              <a:defRPr/>
            </a:pPr>
            <a:r>
              <a:rPr lang="ar-SA" b="1" dirty="0">
                <a:latin typeface="+mn-lt"/>
                <a:cs typeface="+mn-cs"/>
              </a:rPr>
              <a:t>بيانات الطالب</a:t>
            </a:r>
            <a:r>
              <a:rPr lang="ar-SA" dirty="0">
                <a:latin typeface="+mn-lt"/>
                <a:cs typeface="+mn-cs"/>
              </a:rPr>
              <a:t> يتكرر تخزينها مع تسجيلة لكل مقرر.</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تتكرر </a:t>
            </a:r>
            <a:r>
              <a:rPr lang="ar-SA" b="1" dirty="0">
                <a:latin typeface="+mn-lt"/>
                <a:cs typeface="+mn-cs"/>
              </a:rPr>
              <a:t>بيانات كل مقرر </a:t>
            </a:r>
            <a:r>
              <a:rPr lang="ar-SA" dirty="0">
                <a:latin typeface="+mn-lt"/>
                <a:cs typeface="+mn-cs"/>
              </a:rPr>
              <a:t>مع كل طالب يسجل ذلك المقرر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تتكرر </a:t>
            </a:r>
            <a:r>
              <a:rPr lang="ar-SA" b="1" dirty="0">
                <a:latin typeface="+mn-lt"/>
                <a:cs typeface="+mn-cs"/>
              </a:rPr>
              <a:t>بيانات كل مدرس </a:t>
            </a:r>
            <a:r>
              <a:rPr lang="ar-SA" dirty="0">
                <a:latin typeface="+mn-lt"/>
                <a:cs typeface="+mn-cs"/>
              </a:rPr>
              <a:t>مع كل مقرر يسجلة طالب ما.</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هذا التكرار يسبب مشاكل عديدة فالى جانب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حيز التخزين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و وقت ادخال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استهلاك وقت القائمين على ادخال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يؤثر على سرعة معالجة البيانات </a:t>
            </a:r>
          </a:p>
          <a:p>
            <a:pPr marL="742950" lvl="1" indent="-285750" algn="just" fontAlgn="auto">
              <a:lnSpc>
                <a:spcPct val="150000"/>
              </a:lnSpc>
              <a:spcBef>
                <a:spcPts val="0"/>
              </a:spcBef>
              <a:spcAft>
                <a:spcPts val="0"/>
              </a:spcAft>
              <a:buFont typeface="Wingdings" pitchFamily="2" charset="2"/>
              <a:buChar char="Ø"/>
              <a:defRPr/>
            </a:pPr>
            <a:r>
              <a:rPr lang="ar-SA" dirty="0">
                <a:latin typeface="+mn-lt"/>
                <a:cs typeface="+mn-cs"/>
              </a:rPr>
              <a:t>واستهلاك الاجهزة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الان سنتعرف على المشاكل  الاخرى في الاجزاء التالية  &gt;&gt;&gt;</a:t>
            </a:r>
            <a:endParaRPr lang="ar-SA" sz="2000" dirty="0">
              <a:latin typeface="+mn-lt"/>
              <a:cs typeface="+mn-cs"/>
            </a:endParaRP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5</a:t>
            </a:fld>
            <a:endParaRPr lang="ar-SA" sz="1200" b="1">
              <a:solidFill>
                <a:schemeClr val="tx1"/>
              </a:solidFill>
              <a:latin typeface="+mn-lt"/>
              <a:cs typeface="+mn-cs"/>
            </a:endParaRPr>
          </a:p>
        </p:txBody>
      </p:sp>
      <p:sp>
        <p:nvSpPr>
          <p:cNvPr id="3" name="Rectangle 2"/>
          <p:cNvSpPr/>
          <p:nvPr/>
        </p:nvSpPr>
        <p:spPr>
          <a:xfrm>
            <a:off x="467544" y="404664"/>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تكرار البيانات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4247317"/>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تتعدد مشاكل ادخال البيانات في علاقة خصائص وثيقة الطالب  نذكر فيما يلي امثلة من هذه المشاكل: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عندما نريد ادخال بيانات مقرر جديد لم يسجله أي طالب لا نستطيع ادخال بيانات مقرر لم يسجله طالب واحد على الاقل.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عندما نرغب في ادخال بيانات عضو هيئة تدريس جديد لم يقم بعد بالتدريس او ان عمله يرتبط بالابحاث ولايدرس أي مقررات حاليا  لا يمكننا ادخال بيانات مدرس لم يدرس مقرر درسه طالب واحد على الاقل.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ادخال بيانات أي طالب جديد او حذف الفصل الدراسي  ولم يسجل بعد أي مقررات دراسيه من الخطة نضطر ان نترك فراغا في الحقول الخاصة بالمقررات وبعضو هيئة التدريس.</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نظرا لادخال بيانات معينة اكثر من مرة من الممكن ان يحدث ادخال خطأ  لبعض او كل هذه البيانات في موضع من مواضع الادخال سواء كان ذلك عمدا او سهوا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6</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ادخال البيانات </a:t>
            </a:r>
          </a:p>
        </p:txBody>
      </p:sp>
    </p:spTree>
    <p:extLst>
      <p:ext uri="{BB962C8B-B14F-4D97-AF65-F5344CB8AC3E}">
        <p14:creationId xmlns:p14="http://schemas.microsoft.com/office/powerpoint/2010/main" val="407855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3000821"/>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عملية </a:t>
            </a:r>
            <a:r>
              <a:rPr lang="ar-SA" b="1" u="sng" dirty="0">
                <a:latin typeface="+mn-lt"/>
                <a:cs typeface="+mn-cs"/>
              </a:rPr>
              <a:t>حذف البيانات </a:t>
            </a:r>
            <a:r>
              <a:rPr lang="ar-SA" dirty="0">
                <a:latin typeface="+mn-lt"/>
                <a:cs typeface="+mn-cs"/>
              </a:rPr>
              <a:t>يتخللها او ينجم عنها مشاكل عديدة ترتبط بعملية الادخال و مشاكلها ونوضحها فيما يلي:</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a:t>
            </a:r>
            <a:r>
              <a:rPr lang="ar-SA" b="1" dirty="0">
                <a:latin typeface="+mn-lt"/>
                <a:cs typeface="+mn-cs"/>
              </a:rPr>
              <a:t>حذف بيانات طالب او طالبه </a:t>
            </a:r>
            <a:r>
              <a:rPr lang="ar-SA" dirty="0">
                <a:latin typeface="+mn-lt"/>
                <a:cs typeface="+mn-cs"/>
              </a:rPr>
              <a:t>او (طلاب) ما وهي الطالبة الوحيدة او الطلبة المسجلة لمقرر معين يتم حذف </a:t>
            </a:r>
            <a:r>
              <a:rPr lang="ar-SA" b="1" dirty="0">
                <a:solidFill>
                  <a:srgbClr val="92D050"/>
                </a:solidFill>
                <a:latin typeface="+mn-lt"/>
                <a:cs typeface="+mn-cs"/>
              </a:rPr>
              <a:t>بيانات المقرر </a:t>
            </a:r>
            <a:r>
              <a:rPr lang="ar-SA" dirty="0">
                <a:latin typeface="+mn-lt"/>
                <a:cs typeface="+mn-cs"/>
              </a:rPr>
              <a:t>ونفقد بياناته.</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حذف </a:t>
            </a:r>
            <a:r>
              <a:rPr lang="ar-SA" b="1" dirty="0">
                <a:latin typeface="+mn-lt"/>
                <a:cs typeface="+mn-cs"/>
              </a:rPr>
              <a:t>بيانات مدرس او مدرسه </a:t>
            </a:r>
            <a:r>
              <a:rPr lang="ar-SA" dirty="0">
                <a:latin typeface="+mn-lt"/>
                <a:cs typeface="+mn-cs"/>
              </a:rPr>
              <a:t>او (مدرسين) يدرسون مقرر او (مقررات) معينه وتسجله طالب او طالب واحد يتم حذف </a:t>
            </a:r>
            <a:r>
              <a:rPr lang="ar-SA" b="1" dirty="0">
                <a:solidFill>
                  <a:srgbClr val="92D050"/>
                </a:solidFill>
                <a:latin typeface="+mn-lt"/>
                <a:cs typeface="+mn-cs"/>
              </a:rPr>
              <a:t>بيانات المقرر والطالبة </a:t>
            </a:r>
            <a:r>
              <a:rPr lang="ar-SA" dirty="0">
                <a:latin typeface="+mn-lt"/>
                <a:cs typeface="+mn-cs"/>
              </a:rPr>
              <a:t>و نفقد بياناتهما.</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حذف </a:t>
            </a:r>
            <a:r>
              <a:rPr lang="ar-SA" b="1" dirty="0">
                <a:latin typeface="+mn-lt"/>
                <a:cs typeface="+mn-cs"/>
              </a:rPr>
              <a:t>سجل طالب او طالبة  </a:t>
            </a:r>
            <a:r>
              <a:rPr lang="ar-SA" dirty="0">
                <a:latin typeface="+mn-lt"/>
                <a:cs typeface="+mn-cs"/>
              </a:rPr>
              <a:t>او مقرر او مدرس سوف يكون بالتأكيد لدينا </a:t>
            </a:r>
            <a:r>
              <a:rPr lang="ar-SA" b="1" dirty="0">
                <a:solidFill>
                  <a:srgbClr val="92D050"/>
                </a:solidFill>
                <a:latin typeface="+mn-lt"/>
                <a:cs typeface="+mn-cs"/>
              </a:rPr>
              <a:t>سجلات اخرى </a:t>
            </a:r>
            <a:r>
              <a:rPr lang="ar-SA" dirty="0">
                <a:latin typeface="+mn-lt"/>
                <a:cs typeface="+mn-cs"/>
              </a:rPr>
              <a:t>ربما ننسى او لا نستطيع حذفها.</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7</a:t>
            </a:fld>
            <a:endParaRPr lang="ar-SA" sz="1200" b="1">
              <a:solidFill>
                <a:schemeClr val="tx1"/>
              </a:solidFill>
              <a:latin typeface="+mn-lt"/>
              <a:cs typeface="+mn-cs"/>
            </a:endParaRPr>
          </a:p>
        </p:txBody>
      </p:sp>
      <p:sp>
        <p:nvSpPr>
          <p:cNvPr id="3" name="Rectangle 2"/>
          <p:cNvSpPr/>
          <p:nvPr/>
        </p:nvSpPr>
        <p:spPr>
          <a:xfrm>
            <a:off x="467544" y="404664"/>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حذف البيانات </a:t>
            </a:r>
          </a:p>
        </p:txBody>
      </p:sp>
    </p:spTree>
    <p:extLst>
      <p:ext uri="{BB962C8B-B14F-4D97-AF65-F5344CB8AC3E}">
        <p14:creationId xmlns:p14="http://schemas.microsoft.com/office/powerpoint/2010/main" val="106537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672347"/>
            <a:ext cx="7920880" cy="2169825"/>
          </a:xfrm>
          <a:prstGeom prst="rect">
            <a:avLst/>
          </a:prstGeom>
        </p:spPr>
        <p:txBody>
          <a:bodyPr wrap="square">
            <a:spAutoFit/>
          </a:bodyPr>
          <a:lstStyle/>
          <a:p>
            <a:pPr algn="just" fontAlgn="auto">
              <a:lnSpc>
                <a:spcPct val="150000"/>
              </a:lnSpc>
              <a:spcBef>
                <a:spcPts val="0"/>
              </a:spcBef>
              <a:spcAft>
                <a:spcPts val="0"/>
              </a:spcAft>
              <a:defRPr/>
            </a:pPr>
            <a:r>
              <a:rPr lang="ar-SA" dirty="0">
                <a:latin typeface="+mn-lt"/>
                <a:cs typeface="+mn-cs"/>
              </a:rPr>
              <a:t>ايضا </a:t>
            </a:r>
            <a:r>
              <a:rPr lang="ar-SA" b="1" u="sng" dirty="0">
                <a:latin typeface="+mn-lt"/>
                <a:cs typeface="+mn-cs"/>
              </a:rPr>
              <a:t>عملية تعديل البيانات </a:t>
            </a:r>
            <a:r>
              <a:rPr lang="ar-SA" dirty="0">
                <a:latin typeface="+mn-lt"/>
                <a:cs typeface="+mn-cs"/>
              </a:rPr>
              <a:t>تنجم عنها العديد من المشاكل:</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عند تعديل </a:t>
            </a:r>
            <a:r>
              <a:rPr lang="ar-SA" b="1" dirty="0">
                <a:latin typeface="+mn-lt"/>
                <a:cs typeface="+mn-cs"/>
              </a:rPr>
              <a:t>بيانات مقرر </a:t>
            </a:r>
            <a:r>
              <a:rPr lang="ar-SA" dirty="0">
                <a:latin typeface="+mn-lt"/>
                <a:cs typeface="+mn-cs"/>
              </a:rPr>
              <a:t>او طالب او مدرس يجب ان نجري نفس التعديلات في </a:t>
            </a:r>
            <a:r>
              <a:rPr lang="ar-SA" b="1" dirty="0">
                <a:solidFill>
                  <a:srgbClr val="92D050"/>
                </a:solidFill>
                <a:latin typeface="+mn-lt"/>
                <a:cs typeface="+mn-cs"/>
              </a:rPr>
              <a:t>كافة مواضع تخزين تلك البيانات </a:t>
            </a:r>
          </a:p>
          <a:p>
            <a:pPr marL="285750" indent="-285750" algn="just" fontAlgn="auto">
              <a:lnSpc>
                <a:spcPct val="150000"/>
              </a:lnSpc>
              <a:spcBef>
                <a:spcPts val="0"/>
              </a:spcBef>
              <a:spcAft>
                <a:spcPts val="0"/>
              </a:spcAft>
              <a:buFont typeface="Arial" pitchFamily="34" charset="0"/>
              <a:buChar char="•"/>
              <a:defRPr/>
            </a:pPr>
            <a:r>
              <a:rPr lang="ar-SA" dirty="0">
                <a:latin typeface="+mn-lt"/>
                <a:cs typeface="+mn-cs"/>
              </a:rPr>
              <a:t>ربما يحدث خطأ في تعديل البيانات في موضع تخزين معين دون مواضع اخرى سهوا او عمدا نتيجة ذلك تصبح غير متوافقة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8</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مشاكل تعديل البيانات </a:t>
            </a:r>
          </a:p>
        </p:txBody>
      </p:sp>
    </p:spTree>
    <p:extLst>
      <p:ext uri="{BB962C8B-B14F-4D97-AF65-F5344CB8AC3E}">
        <p14:creationId xmlns:p14="http://schemas.microsoft.com/office/powerpoint/2010/main" val="106537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1765536"/>
            <a:ext cx="7992888" cy="3046988"/>
          </a:xfrm>
          <a:prstGeom prst="rect">
            <a:avLst/>
          </a:prstGeom>
        </p:spPr>
        <p:txBody>
          <a:bodyPr wrap="square">
            <a:spAutoFit/>
          </a:bodyPr>
          <a:lstStyle/>
          <a:p>
            <a:pPr algn="just" fontAlgn="auto">
              <a:lnSpc>
                <a:spcPct val="150000"/>
              </a:lnSpc>
              <a:spcBef>
                <a:spcPts val="0"/>
              </a:spcBef>
              <a:spcAft>
                <a:spcPts val="0"/>
              </a:spcAft>
              <a:defRPr/>
            </a:pPr>
            <a:r>
              <a:rPr lang="ar-SA" sz="3200" b="1" u="sng" dirty="0">
                <a:latin typeface="+mn-lt"/>
                <a:cs typeface="+mn-cs"/>
              </a:rPr>
              <a:t>تطبيع البيانات</a:t>
            </a:r>
            <a:r>
              <a:rPr lang="ar-EG" sz="3200" b="1" u="sng" dirty="0">
                <a:latin typeface="+mn-lt"/>
                <a:cs typeface="+mn-cs"/>
              </a:rPr>
              <a:t>:</a:t>
            </a:r>
            <a:r>
              <a:rPr lang="ar-SA" sz="3200" dirty="0">
                <a:latin typeface="+mn-lt"/>
                <a:cs typeface="+mn-cs"/>
              </a:rPr>
              <a:t> </a:t>
            </a:r>
            <a:endParaRPr lang="ar-EG" sz="3200" dirty="0">
              <a:latin typeface="+mn-lt"/>
              <a:cs typeface="+mn-cs"/>
            </a:endParaRPr>
          </a:p>
          <a:p>
            <a:pPr algn="just" fontAlgn="auto">
              <a:lnSpc>
                <a:spcPct val="150000"/>
              </a:lnSpc>
              <a:spcBef>
                <a:spcPts val="0"/>
              </a:spcBef>
              <a:spcAft>
                <a:spcPts val="0"/>
              </a:spcAft>
              <a:defRPr/>
            </a:pPr>
            <a:r>
              <a:rPr lang="ar-EG" sz="3200" dirty="0">
                <a:latin typeface="+mn-lt"/>
                <a:cs typeface="+mn-cs"/>
              </a:rPr>
              <a:t>هو</a:t>
            </a:r>
            <a:r>
              <a:rPr lang="ar-SA" sz="3200" dirty="0">
                <a:latin typeface="+mn-lt"/>
                <a:cs typeface="+mn-cs"/>
              </a:rPr>
              <a:t>عملية تفكيك (تحليل / تجزئ ) تراكيب البيانات الكبيرة (الموجودة في علاقة واحدة  عامة) الى تمثيل بسيط (عدة علاقات بسيطه) طبقا لاعتماد البيانات على بعضها البعض</a:t>
            </a:r>
            <a:r>
              <a:rPr lang="ar-EG" sz="3200" dirty="0">
                <a:latin typeface="+mn-lt"/>
                <a:cs typeface="+mn-cs"/>
              </a:rPr>
              <a:t>.</a:t>
            </a:r>
            <a:r>
              <a:rPr lang="ar-SA" sz="3200" dirty="0">
                <a:latin typeface="+mn-lt"/>
                <a:cs typeface="+mn-cs"/>
              </a:rPr>
              <a:t> </a:t>
            </a:r>
          </a:p>
        </p:txBody>
      </p:sp>
      <p:sp>
        <p:nvSpPr>
          <p:cNvPr id="29" name="Slide Number Placeholder 28"/>
          <p:cNvSpPr>
            <a:spLocks noGrp="1"/>
          </p:cNvSpPr>
          <p:nvPr>
            <p:ph type="sldNum" sz="quarter" idx="12"/>
          </p:nvPr>
        </p:nvSpPr>
        <p:spPr>
          <a:xfrm>
            <a:off x="8286776" y="6286520"/>
            <a:ext cx="614338" cy="336176"/>
          </a:xfr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lstStyle/>
          <a:p>
            <a:pPr algn="ctr">
              <a:defRPr/>
            </a:pPr>
            <a:fld id="{8D8E2136-1D52-404E-9F72-638376FF357E}" type="slidenum">
              <a:rPr lang="ar-SA" sz="1200" b="1" smtClean="0">
                <a:solidFill>
                  <a:schemeClr val="tx1"/>
                </a:solidFill>
                <a:latin typeface="+mn-lt"/>
                <a:cs typeface="+mn-cs"/>
              </a:rPr>
              <a:pPr algn="ctr">
                <a:defRPr/>
              </a:pPr>
              <a:t>9</a:t>
            </a:fld>
            <a:endParaRPr lang="ar-SA" sz="1200" b="1">
              <a:solidFill>
                <a:schemeClr val="tx1"/>
              </a:solidFill>
              <a:latin typeface="+mn-lt"/>
              <a:cs typeface="+mn-cs"/>
            </a:endParaRPr>
          </a:p>
        </p:txBody>
      </p:sp>
      <p:sp>
        <p:nvSpPr>
          <p:cNvPr id="3" name="Rectangle 2"/>
          <p:cNvSpPr/>
          <p:nvPr/>
        </p:nvSpPr>
        <p:spPr>
          <a:xfrm>
            <a:off x="467544" y="332656"/>
            <a:ext cx="8208912" cy="998534"/>
          </a:xfrm>
          <a:prstGeom prst="rect">
            <a:avLst/>
          </a:prstGeom>
        </p:spPr>
        <p:txBody>
          <a:bodyPr vert="horz" lIns="91440" tIns="45720" rIns="91440" bIns="45720" rtlCol="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200" b="1" cap="all"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Arial Unicode MS" pitchFamily="34" charset="-128"/>
                <a:cs typeface="Arial Unicode MS" pitchFamily="34" charset="-128"/>
              </a:rPr>
              <a:t>التطبيع او الاعتماد الوظيفي للبيانات </a:t>
            </a:r>
          </a:p>
        </p:txBody>
      </p:sp>
    </p:spTree>
    <p:extLst>
      <p:ext uri="{BB962C8B-B14F-4D97-AF65-F5344CB8AC3E}">
        <p14:creationId xmlns:p14="http://schemas.microsoft.com/office/powerpoint/2010/main" val="1065374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1">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24A8EF81518844905C9EE96F3BA77B" ma:contentTypeVersion="0" ma:contentTypeDescription="Create a new document." ma:contentTypeScope="" ma:versionID="8451154b3b9f472bdf091692708e300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C0ECF95-5D3C-43DD-A5A7-243AF8EA9043}">
  <ds:schemaRefs>
    <ds:schemaRef ds:uri="http://schemas.microsoft.com/sharepoint/v3/contenttype/forms"/>
  </ds:schemaRefs>
</ds:datastoreItem>
</file>

<file path=customXml/itemProps2.xml><?xml version="1.0" encoding="utf-8"?>
<ds:datastoreItem xmlns:ds="http://schemas.openxmlformats.org/officeDocument/2006/customXml" ds:itemID="{14D7B633-B896-44D4-8D2E-41A5B6529A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42E706F-4ED9-4193-91F6-9F0A309A4B50}">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نسق1</Template>
  <TotalTime>1543</TotalTime>
  <Words>3314</Words>
  <Application>Microsoft Office PowerPoint</Application>
  <PresentationFormat>On-screen Show (4:3)</PresentationFormat>
  <Paragraphs>568</Paragraphs>
  <Slides>37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 Unicode MS</vt:lpstr>
      <vt:lpstr>Arial</vt:lpstr>
      <vt:lpstr>Bodoni MT Condensed</vt:lpstr>
      <vt:lpstr>Calibri</vt:lpstr>
      <vt:lpstr>Courier New</vt:lpstr>
      <vt:lpstr>Franklin Gothic Book</vt:lpstr>
      <vt:lpstr>Simplified Arabic</vt:lpstr>
      <vt:lpstr>Times New Roman</vt:lpstr>
      <vt:lpstr>Wingdings</vt:lpstr>
      <vt:lpstr>نسق1</vt:lpstr>
      <vt:lpstr>PowerPoint Presentation</vt:lpstr>
      <vt:lpstr>مقدمة</vt:lpstr>
      <vt:lpstr>مشاكل قواعد البيانات </vt:lpstr>
      <vt:lpstr>لو اخذنا على سبيل المثال خصائص من وثيقة تخرج طالب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وثيقة تخرج طالب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ملخص </vt:lpstr>
      <vt:lpstr>مثال 1 </vt:lpstr>
      <vt:lpstr>مثال 1</vt:lpstr>
      <vt:lpstr>مثال 2 </vt:lpstr>
      <vt:lpstr>مثال 2</vt:lpstr>
      <vt:lpstr>مثال 3</vt:lpstr>
      <vt:lpstr>مثال 3</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Marwa</dc:creator>
  <cp:lastModifiedBy>shady.elmashad@feng.bu.edu.eg</cp:lastModifiedBy>
  <cp:revision>177</cp:revision>
  <cp:lastPrinted>2012-03-02T12:46:09Z</cp:lastPrinted>
  <dcterms:created xsi:type="dcterms:W3CDTF">2010-02-27T14:27:27Z</dcterms:created>
  <dcterms:modified xsi:type="dcterms:W3CDTF">2016-12-06T08:08:29Z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0x010100D624A8EF81518844905C9EE96F3BA77B</vt:lpwstr>
  </property>
</Properties>
</file>