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82" r:id="rId4"/>
    <p:sldId id="268" r:id="rId5"/>
    <p:sldId id="283" r:id="rId6"/>
    <p:sldId id="276" r:id="rId7"/>
    <p:sldId id="284" r:id="rId8"/>
    <p:sldId id="277"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533400"/>
            <a:ext cx="7543800" cy="5791200"/>
          </a:xfrm>
        </p:spPr>
        <p:txBody>
          <a:bodyPr>
            <a:normAutofit/>
          </a:bodyPr>
          <a:lstStyle/>
          <a:p>
            <a:r>
              <a:rPr lang="en-US" dirty="0" smtClean="0"/>
              <a:t> </a:t>
            </a:r>
            <a:endParaRPr lang="ar-SA" dirty="0" smtClean="0"/>
          </a:p>
          <a:p>
            <a:endParaRPr lang="ar-EG" dirty="0" smtClean="0">
              <a:solidFill>
                <a:srgbClr val="FF0000"/>
              </a:solidFill>
            </a:endParaRPr>
          </a:p>
          <a:p>
            <a:endParaRPr lang="ar-EG" dirty="0">
              <a:solidFill>
                <a:srgbClr val="FF0000"/>
              </a:solidFill>
            </a:endParaRPr>
          </a:p>
          <a:p>
            <a:r>
              <a:rPr lang="ar-SA" sz="4400" b="1" dirty="0" smtClean="0">
                <a:solidFill>
                  <a:srgbClr val="FF0000"/>
                </a:solidFill>
              </a:rPr>
              <a:t>الفصل </a:t>
            </a:r>
            <a:r>
              <a:rPr lang="ar-EG" sz="4400" b="1" dirty="0" smtClean="0">
                <a:solidFill>
                  <a:srgbClr val="FF0000"/>
                </a:solidFill>
              </a:rPr>
              <a:t>الأول</a:t>
            </a:r>
            <a:r>
              <a:rPr lang="ar-SA" sz="4400" b="1" dirty="0">
                <a:solidFill>
                  <a:srgbClr val="FF0000"/>
                </a:solidFill>
              </a:rPr>
              <a:t/>
            </a:r>
            <a:br>
              <a:rPr lang="ar-SA" sz="4400" b="1" dirty="0">
                <a:solidFill>
                  <a:srgbClr val="FF0000"/>
                </a:solidFill>
              </a:rPr>
            </a:br>
            <a:r>
              <a:rPr lang="ar-EG" sz="4400" b="1" dirty="0" smtClean="0">
                <a:solidFill>
                  <a:srgbClr val="FF0000"/>
                </a:solidFill>
              </a:rPr>
              <a:t>مفاهيم علمية في ظل إمبراطورية عولمية</a:t>
            </a:r>
            <a:endParaRPr lang="ar-EG" sz="4400" b="1" dirty="0"/>
          </a:p>
        </p:txBody>
      </p:sp>
    </p:spTree>
    <p:extLst>
      <p:ext uri="{BB962C8B-B14F-4D97-AF65-F5344CB8AC3E}">
        <p14:creationId xmlns:p14="http://schemas.microsoft.com/office/powerpoint/2010/main" val="4057243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458200" cy="6248400"/>
          </a:xfrm>
        </p:spPr>
        <p:txBody>
          <a:bodyPr>
            <a:normAutofit fontScale="92500" lnSpcReduction="20000"/>
          </a:bodyPr>
          <a:lstStyle/>
          <a:p>
            <a:r>
              <a:rPr lang="ar-EG" sz="4400" dirty="0" smtClean="0">
                <a:solidFill>
                  <a:schemeClr val="tx2">
                    <a:lumMod val="60000"/>
                    <a:lumOff val="40000"/>
                  </a:schemeClr>
                </a:solidFill>
                <a:latin typeface="+mj-lt"/>
                <a:ea typeface="+mj-ea"/>
                <a:cs typeface="+mj-cs"/>
              </a:rPr>
              <a:t>يتم استعراض بعض المفاهيم في هذا الفصل هي</a:t>
            </a:r>
            <a:r>
              <a:rPr lang="ar-SA" sz="4400" dirty="0" smtClean="0">
                <a:solidFill>
                  <a:schemeClr val="tx1"/>
                </a:solidFill>
                <a:latin typeface="+mj-lt"/>
                <a:ea typeface="+mj-ea"/>
                <a:cs typeface="+mj-cs"/>
              </a:rPr>
              <a:t>:</a:t>
            </a:r>
            <a:endParaRPr lang="ar-SA" sz="4400" dirty="0" smtClean="0">
              <a:solidFill>
                <a:schemeClr val="tx1"/>
              </a:solidFill>
              <a:latin typeface="+mj-lt"/>
              <a:ea typeface="+mj-ea"/>
              <a:cs typeface="+mj-cs"/>
            </a:endParaRPr>
          </a:p>
          <a:p>
            <a:pPr marL="571500" indent="-571500" rtl="1">
              <a:buFont typeface="Wingdings" pitchFamily="2" charset="2"/>
              <a:buChar char="q"/>
            </a:pPr>
            <a:r>
              <a:rPr lang="ar-EG" sz="4400" dirty="0" smtClean="0">
                <a:solidFill>
                  <a:srgbClr val="FF0000"/>
                </a:solidFill>
                <a:latin typeface="+mj-lt"/>
                <a:ea typeface="+mj-ea"/>
                <a:cs typeface="+mj-cs"/>
              </a:rPr>
              <a:t>الحوار مع الآخر.</a:t>
            </a:r>
            <a:endParaRPr lang="ar-EG" sz="4400" dirty="0" smtClean="0">
              <a:solidFill>
                <a:srgbClr val="FF0000"/>
              </a:solidFill>
              <a:latin typeface="+mj-lt"/>
              <a:ea typeface="+mj-ea"/>
              <a:cs typeface="+mj-cs"/>
            </a:endParaRPr>
          </a:p>
          <a:p>
            <a:pPr marL="571500" indent="-571500" rtl="1">
              <a:buFont typeface="Wingdings" pitchFamily="2" charset="2"/>
              <a:buChar char="q"/>
            </a:pPr>
            <a:r>
              <a:rPr lang="ar-EG" sz="4400" dirty="0" smtClean="0">
                <a:solidFill>
                  <a:srgbClr val="FF0000"/>
                </a:solidFill>
                <a:latin typeface="+mj-lt"/>
                <a:ea typeface="+mj-ea"/>
                <a:cs typeface="+mj-cs"/>
              </a:rPr>
              <a:t>المواطنة.</a:t>
            </a:r>
            <a:endParaRPr lang="ar-EG" sz="4400" dirty="0">
              <a:solidFill>
                <a:srgbClr val="FF0000"/>
              </a:solidFill>
              <a:latin typeface="+mj-lt"/>
              <a:ea typeface="+mj-ea"/>
              <a:cs typeface="+mj-cs"/>
            </a:endParaRPr>
          </a:p>
          <a:p>
            <a:pPr marL="571500" indent="-571500" rtl="1">
              <a:buFont typeface="Wingdings" pitchFamily="2" charset="2"/>
              <a:buChar char="q"/>
            </a:pPr>
            <a:r>
              <a:rPr lang="ar-EG" sz="4400" dirty="0" smtClean="0">
                <a:solidFill>
                  <a:srgbClr val="FF0000"/>
                </a:solidFill>
                <a:latin typeface="+mj-lt"/>
                <a:ea typeface="+mj-ea"/>
                <a:cs typeface="+mj-cs"/>
              </a:rPr>
              <a:t>تدويل التربية.</a:t>
            </a:r>
          </a:p>
          <a:p>
            <a:pPr marL="571500" indent="-571500" rtl="1">
              <a:buFont typeface="Wingdings" pitchFamily="2" charset="2"/>
              <a:buChar char="q"/>
            </a:pPr>
            <a:r>
              <a:rPr lang="ar-EG" sz="4400" dirty="0" smtClean="0">
                <a:solidFill>
                  <a:srgbClr val="FF0000"/>
                </a:solidFill>
                <a:latin typeface="+mj-lt"/>
                <a:ea typeface="+mj-ea"/>
                <a:cs typeface="+mj-cs"/>
              </a:rPr>
              <a:t>التنوير.</a:t>
            </a:r>
          </a:p>
          <a:p>
            <a:pPr marL="571500" indent="-571500" rtl="1">
              <a:buFont typeface="Wingdings" pitchFamily="2" charset="2"/>
              <a:buChar char="q"/>
            </a:pPr>
            <a:r>
              <a:rPr lang="ar-EG" sz="4400" dirty="0" smtClean="0">
                <a:solidFill>
                  <a:srgbClr val="FF0000"/>
                </a:solidFill>
                <a:latin typeface="+mj-lt"/>
                <a:ea typeface="+mj-ea"/>
                <a:cs typeface="+mj-cs"/>
              </a:rPr>
              <a:t>التعددية الثقافية.</a:t>
            </a:r>
          </a:p>
          <a:p>
            <a:pPr marL="571500" indent="-571500" rtl="1">
              <a:buFont typeface="Wingdings" pitchFamily="2" charset="2"/>
              <a:buChar char="q"/>
            </a:pPr>
            <a:r>
              <a:rPr lang="ar-EG" sz="4400" dirty="0" smtClean="0">
                <a:solidFill>
                  <a:srgbClr val="FF0000"/>
                </a:solidFill>
                <a:latin typeface="+mj-lt"/>
                <a:ea typeface="+mj-ea"/>
                <a:cs typeface="+mj-cs"/>
              </a:rPr>
              <a:t>الهوية الثقافية.</a:t>
            </a:r>
          </a:p>
          <a:p>
            <a:pPr marL="571500" indent="-571500" rtl="1">
              <a:buFont typeface="Wingdings" pitchFamily="2" charset="2"/>
              <a:buChar char="q"/>
            </a:pPr>
            <a:r>
              <a:rPr lang="ar-EG" sz="4400" dirty="0" smtClean="0">
                <a:solidFill>
                  <a:srgbClr val="FF0000"/>
                </a:solidFill>
                <a:latin typeface="+mj-lt"/>
                <a:ea typeface="+mj-ea"/>
                <a:cs typeface="+mj-cs"/>
              </a:rPr>
              <a:t>الهوية القومية.</a:t>
            </a:r>
            <a:endParaRPr lang="ar-EG" sz="4400" dirty="0">
              <a:solidFill>
                <a:srgbClr val="FF0000"/>
              </a:solidFill>
              <a:latin typeface="+mj-lt"/>
              <a:ea typeface="+mj-ea"/>
              <a:cs typeface="+mj-cs"/>
            </a:endParaRPr>
          </a:p>
          <a:p>
            <a:pPr rtl="1"/>
            <a:r>
              <a:rPr lang="ar-EG" sz="4400" b="1" u="sng" dirty="0" smtClean="0">
                <a:solidFill>
                  <a:schemeClr val="tx1"/>
                </a:solidFill>
                <a:latin typeface="+mj-lt"/>
                <a:ea typeface="+mj-ea"/>
                <a:cs typeface="+mj-cs"/>
              </a:rPr>
              <a:t>وفيما يلي توضيحا لكل فئة:</a:t>
            </a:r>
            <a:endParaRPr lang="ar-SA" b="1" u="sng" dirty="0" smtClean="0"/>
          </a:p>
          <a:p>
            <a:r>
              <a:rPr lang="en-US" dirty="0" smtClean="0"/>
              <a:t> </a:t>
            </a:r>
            <a:endParaRPr lang="ar-SA" dirty="0" smtClean="0"/>
          </a:p>
          <a:p>
            <a:endParaRPr lang="ar-EG" dirty="0"/>
          </a:p>
        </p:txBody>
      </p:sp>
    </p:spTree>
    <p:extLst>
      <p:ext uri="{BB962C8B-B14F-4D97-AF65-F5344CB8AC3E}">
        <p14:creationId xmlns:p14="http://schemas.microsoft.com/office/powerpoint/2010/main" val="4080458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915400" cy="6096000"/>
          </a:xfrm>
        </p:spPr>
        <p:txBody>
          <a:bodyPr>
            <a:noAutofit/>
          </a:bodyPr>
          <a:lstStyle/>
          <a:p>
            <a:pPr rtl="1"/>
            <a:r>
              <a:rPr lang="ar-EG" sz="4000" b="1" u="sng" dirty="0" smtClean="0">
                <a:solidFill>
                  <a:srgbClr val="FF0000"/>
                </a:solidFill>
              </a:rPr>
              <a:t>أولا: </a:t>
            </a:r>
            <a:r>
              <a:rPr lang="ar-EG" sz="4000" b="1" u="sng" dirty="0">
                <a:solidFill>
                  <a:srgbClr val="FF0000"/>
                </a:solidFill>
              </a:rPr>
              <a:t>الحوار مع الآخر </a:t>
            </a:r>
            <a:r>
              <a:rPr lang="ar-EG" sz="4000" b="1" u="sng" dirty="0">
                <a:solidFill>
                  <a:srgbClr val="FF0000"/>
                </a:solidFill>
              </a:rPr>
              <a:t>:</a:t>
            </a:r>
            <a:endParaRPr lang="ar-EG" sz="4000" b="1" u="sng" dirty="0">
              <a:solidFill>
                <a:srgbClr val="FF0000"/>
              </a:solidFill>
            </a:endParaRPr>
          </a:p>
          <a:p>
            <a:pPr rtl="1"/>
            <a:r>
              <a:rPr lang="ar-EG" sz="4000" b="1" dirty="0" smtClean="0">
                <a:solidFill>
                  <a:schemeClr val="tx1"/>
                </a:solidFill>
                <a:latin typeface="+mj-lt"/>
                <a:ea typeface="+mj-ea"/>
                <a:cs typeface="+mj-cs"/>
              </a:rPr>
              <a:t>ويعني وجود علاقة حية على أرض الواقع بين البشر بعضهم البعض وبخاصة في مجال العلاقات التي ارتبطت بمجمل الحياة الاجتماعية أو اليومية المشتركة، وتوجد خمسة أنواع للحوار هي:</a:t>
            </a:r>
          </a:p>
          <a:p>
            <a:pPr rtl="1"/>
            <a:r>
              <a:rPr lang="ar-EG" sz="4000" b="1" dirty="0" smtClean="0">
                <a:solidFill>
                  <a:schemeClr val="tx1"/>
                </a:solidFill>
                <a:latin typeface="+mj-lt"/>
                <a:ea typeface="+mj-ea"/>
                <a:cs typeface="+mj-cs"/>
              </a:rPr>
              <a:t>1- </a:t>
            </a:r>
            <a:r>
              <a:rPr lang="ar-EG" sz="4000" b="1" dirty="0" smtClean="0">
                <a:solidFill>
                  <a:srgbClr val="002060"/>
                </a:solidFill>
                <a:latin typeface="+mj-lt"/>
                <a:ea typeface="+mj-ea"/>
                <a:cs typeface="+mj-cs"/>
              </a:rPr>
              <a:t>الحوار الموجه</a:t>
            </a:r>
            <a:r>
              <a:rPr lang="ar-EG" sz="4000" b="1" dirty="0" smtClean="0">
                <a:solidFill>
                  <a:schemeClr val="tx1"/>
                </a:solidFill>
                <a:latin typeface="+mj-lt"/>
                <a:ea typeface="+mj-ea"/>
                <a:cs typeface="+mj-cs"/>
              </a:rPr>
              <a:t>: </a:t>
            </a:r>
            <a:r>
              <a:rPr lang="ar-EG" sz="4000" b="1" dirty="0" smtClean="0">
                <a:solidFill>
                  <a:schemeClr val="accent5">
                    <a:lumMod val="75000"/>
                  </a:schemeClr>
                </a:solidFill>
                <a:latin typeface="+mj-lt"/>
                <a:ea typeface="+mj-ea"/>
                <a:cs typeface="+mj-cs"/>
              </a:rPr>
              <a:t>ويعني الحوار الذي يوجه من أجل تحقيق هدف موضوع مقدما لاتخاذ موقف معين من قضية بذاتها</a:t>
            </a:r>
            <a:r>
              <a:rPr lang="ar-EG" sz="4000" b="1" dirty="0" smtClean="0">
                <a:solidFill>
                  <a:schemeClr val="accent5">
                    <a:lumMod val="75000"/>
                  </a:schemeClr>
                </a:solidFill>
                <a:latin typeface="+mj-lt"/>
                <a:ea typeface="+mj-ea"/>
                <a:cs typeface="+mj-cs"/>
              </a:rPr>
              <a:t>.</a:t>
            </a:r>
          </a:p>
          <a:p>
            <a:pPr rtl="1"/>
            <a:endParaRPr lang="ar-SA" sz="4000" b="1" dirty="0">
              <a:solidFill>
                <a:schemeClr val="accent5">
                  <a:lumMod val="75000"/>
                </a:schemeClr>
              </a:solidFill>
              <a:latin typeface="+mj-lt"/>
              <a:ea typeface="+mj-ea"/>
              <a:cs typeface="+mj-cs"/>
            </a:endParaRPr>
          </a:p>
        </p:txBody>
      </p:sp>
    </p:spTree>
    <p:extLst>
      <p:ext uri="{BB962C8B-B14F-4D97-AF65-F5344CB8AC3E}">
        <p14:creationId xmlns:p14="http://schemas.microsoft.com/office/powerpoint/2010/main" val="1226094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915400" cy="6477000"/>
          </a:xfrm>
        </p:spPr>
        <p:txBody>
          <a:bodyPr>
            <a:noAutofit/>
          </a:bodyPr>
          <a:lstStyle/>
          <a:p>
            <a:pPr rtl="1"/>
            <a:r>
              <a:rPr lang="ar-EG" sz="3600" b="1" dirty="0" smtClean="0">
                <a:solidFill>
                  <a:schemeClr val="tx1"/>
                </a:solidFill>
                <a:latin typeface="+mj-lt"/>
                <a:ea typeface="+mj-ea"/>
                <a:cs typeface="+mj-cs"/>
              </a:rPr>
              <a:t>2- </a:t>
            </a:r>
            <a:r>
              <a:rPr lang="ar-EG" sz="3600" b="1" dirty="0" smtClean="0">
                <a:solidFill>
                  <a:srgbClr val="002060"/>
                </a:solidFill>
                <a:latin typeface="+mj-lt"/>
                <a:ea typeface="+mj-ea"/>
                <a:cs typeface="+mj-cs"/>
              </a:rPr>
              <a:t>الحوار المجرد</a:t>
            </a:r>
            <a:r>
              <a:rPr lang="ar-EG" sz="3600" b="1" dirty="0" smtClean="0">
                <a:solidFill>
                  <a:schemeClr val="tx1"/>
                </a:solidFill>
                <a:latin typeface="+mj-lt"/>
                <a:ea typeface="+mj-ea"/>
                <a:cs typeface="+mj-cs"/>
              </a:rPr>
              <a:t>: </a:t>
            </a:r>
            <a:r>
              <a:rPr lang="ar-EG" sz="3600" b="1" dirty="0" smtClean="0">
                <a:solidFill>
                  <a:schemeClr val="accent5">
                    <a:lumMod val="75000"/>
                  </a:schemeClr>
                </a:solidFill>
                <a:latin typeface="+mj-lt"/>
                <a:ea typeface="+mj-ea"/>
                <a:cs typeface="+mj-cs"/>
              </a:rPr>
              <a:t>وينطلق هذا الحوار من الفكر الديني، حيث يحاول أطرافه الوصول معا إلى نقطة الالتقاء سواء من خلال الفكر أو التأمل.</a:t>
            </a:r>
          </a:p>
          <a:p>
            <a:pPr rtl="1"/>
            <a:r>
              <a:rPr lang="ar-EG" sz="3600" b="1" dirty="0">
                <a:solidFill>
                  <a:schemeClr val="tx1"/>
                </a:solidFill>
                <a:latin typeface="+mj-lt"/>
                <a:ea typeface="+mj-ea"/>
                <a:cs typeface="+mj-cs"/>
              </a:rPr>
              <a:t>3-</a:t>
            </a:r>
            <a:r>
              <a:rPr lang="ar-EG" sz="3600" b="1" dirty="0" smtClean="0">
                <a:solidFill>
                  <a:schemeClr val="accent5">
                    <a:lumMod val="75000"/>
                  </a:schemeClr>
                </a:solidFill>
                <a:latin typeface="+mj-lt"/>
                <a:ea typeface="+mj-ea"/>
                <a:cs typeface="+mj-cs"/>
              </a:rPr>
              <a:t> </a:t>
            </a:r>
            <a:r>
              <a:rPr lang="ar-EG" sz="3600" b="1" dirty="0">
                <a:solidFill>
                  <a:srgbClr val="002060"/>
                </a:solidFill>
                <a:latin typeface="+mj-lt"/>
                <a:ea typeface="+mj-ea"/>
                <a:cs typeface="+mj-cs"/>
              </a:rPr>
              <a:t>الحوار من خلال الحياة المشتركة</a:t>
            </a:r>
            <a:r>
              <a:rPr lang="ar-EG" sz="3600" b="1" dirty="0" smtClean="0">
                <a:solidFill>
                  <a:schemeClr val="accent5">
                    <a:lumMod val="75000"/>
                  </a:schemeClr>
                </a:solidFill>
                <a:latin typeface="+mj-lt"/>
                <a:ea typeface="+mj-ea"/>
                <a:cs typeface="+mj-cs"/>
              </a:rPr>
              <a:t>: ويركز أطراف هذا الحوار على مواجهة التحديات التي تواجههم، ومن ثم يوجد تناسق بين الهدف والفكر.</a:t>
            </a:r>
          </a:p>
          <a:p>
            <a:pPr rtl="1"/>
            <a:r>
              <a:rPr lang="ar-EG" sz="3600" b="1" dirty="0">
                <a:solidFill>
                  <a:schemeClr val="tx1"/>
                </a:solidFill>
                <a:latin typeface="+mj-lt"/>
                <a:ea typeface="+mj-ea"/>
                <a:cs typeface="+mj-cs"/>
              </a:rPr>
              <a:t>4</a:t>
            </a:r>
            <a:r>
              <a:rPr lang="ar-EG" sz="3600" b="1" dirty="0">
                <a:solidFill>
                  <a:schemeClr val="tx1"/>
                </a:solidFill>
                <a:latin typeface="+mj-lt"/>
                <a:ea typeface="+mj-ea"/>
                <a:cs typeface="+mj-cs"/>
              </a:rPr>
              <a:t>-</a:t>
            </a:r>
            <a:r>
              <a:rPr lang="ar-EG" sz="3600" b="1" dirty="0" smtClean="0">
                <a:solidFill>
                  <a:schemeClr val="accent5">
                    <a:lumMod val="75000"/>
                  </a:schemeClr>
                </a:solidFill>
                <a:latin typeface="+mj-lt"/>
                <a:ea typeface="+mj-ea"/>
                <a:cs typeface="+mj-cs"/>
              </a:rPr>
              <a:t> </a:t>
            </a:r>
            <a:r>
              <a:rPr lang="ar-EG" sz="3600" b="1" dirty="0">
                <a:solidFill>
                  <a:srgbClr val="002060"/>
                </a:solidFill>
                <a:latin typeface="+mj-lt"/>
                <a:ea typeface="+mj-ea"/>
                <a:cs typeface="+mj-cs"/>
              </a:rPr>
              <a:t>الحوار السجالي: </a:t>
            </a:r>
            <a:r>
              <a:rPr lang="ar-EG" sz="3600" b="1" dirty="0" smtClean="0">
                <a:solidFill>
                  <a:schemeClr val="accent5">
                    <a:lumMod val="75000"/>
                  </a:schemeClr>
                </a:solidFill>
                <a:latin typeface="+mj-lt"/>
                <a:ea typeface="+mj-ea"/>
                <a:cs typeface="+mj-cs"/>
              </a:rPr>
              <a:t>ويهدف فيه كل طرف إلى إبراز أفضل ما لديه بالنسبة للاخر، ومحاولة إظهار كل طرف أنه الأفضل دون تجريح للطرف الاخر</a:t>
            </a:r>
            <a:r>
              <a:rPr lang="ar-EG" sz="3600" b="1" dirty="0" smtClean="0">
                <a:solidFill>
                  <a:schemeClr val="accent5">
                    <a:lumMod val="75000"/>
                  </a:schemeClr>
                </a:solidFill>
                <a:latin typeface="+mj-lt"/>
                <a:ea typeface="+mj-ea"/>
                <a:cs typeface="+mj-cs"/>
              </a:rPr>
              <a:t>.</a:t>
            </a:r>
          </a:p>
          <a:p>
            <a:pPr rtl="1"/>
            <a:r>
              <a:rPr lang="ar-EG" b="1" dirty="0">
                <a:solidFill>
                  <a:schemeClr val="tx1"/>
                </a:solidFill>
                <a:latin typeface="+mj-lt"/>
                <a:ea typeface="+mj-ea"/>
                <a:cs typeface="+mj-cs"/>
              </a:rPr>
              <a:t>5</a:t>
            </a:r>
            <a:r>
              <a:rPr lang="ar-EG" b="1" dirty="0">
                <a:solidFill>
                  <a:schemeClr val="tx1"/>
                </a:solidFill>
                <a:latin typeface="+mj-lt"/>
                <a:ea typeface="+mj-ea"/>
                <a:cs typeface="+mj-cs"/>
              </a:rPr>
              <a:t>-</a:t>
            </a:r>
            <a:r>
              <a:rPr lang="ar-EG" b="1" dirty="0" smtClean="0">
                <a:solidFill>
                  <a:schemeClr val="accent5">
                    <a:lumMod val="75000"/>
                  </a:schemeClr>
                </a:solidFill>
                <a:latin typeface="+mj-lt"/>
                <a:ea typeface="+mj-ea"/>
                <a:cs typeface="+mj-cs"/>
              </a:rPr>
              <a:t> </a:t>
            </a:r>
            <a:r>
              <a:rPr lang="ar-EG" b="1" dirty="0">
                <a:solidFill>
                  <a:srgbClr val="002060"/>
                </a:solidFill>
                <a:latin typeface="+mj-lt"/>
                <a:ea typeface="+mj-ea"/>
                <a:cs typeface="+mj-cs"/>
              </a:rPr>
              <a:t>الحوار الثقافي: </a:t>
            </a:r>
            <a:r>
              <a:rPr lang="ar-EG" b="1" dirty="0" smtClean="0">
                <a:solidFill>
                  <a:schemeClr val="accent5">
                    <a:lumMod val="75000"/>
                  </a:schemeClr>
                </a:solidFill>
                <a:latin typeface="+mj-lt"/>
                <a:ea typeface="+mj-ea"/>
                <a:cs typeface="+mj-cs"/>
              </a:rPr>
              <a:t>وهو حوار يتوجه نحو الاندماج الوطني لأنه يركز على التأصيل الفكري والنظري لحوار الحياة اليومية.</a:t>
            </a:r>
            <a:endParaRPr lang="ar-EG" b="1" dirty="0" smtClean="0">
              <a:solidFill>
                <a:schemeClr val="accent5">
                  <a:lumMod val="75000"/>
                </a:schemeClr>
              </a:solidFill>
              <a:latin typeface="+mj-lt"/>
              <a:ea typeface="+mj-ea"/>
              <a:cs typeface="+mj-cs"/>
            </a:endParaRPr>
          </a:p>
          <a:p>
            <a:pPr rtl="1"/>
            <a:endParaRPr lang="ar-SA" sz="4000" b="1" dirty="0">
              <a:solidFill>
                <a:schemeClr val="accent5">
                  <a:lumMod val="75000"/>
                </a:schemeClr>
              </a:solidFill>
              <a:latin typeface="+mj-lt"/>
              <a:ea typeface="+mj-ea"/>
              <a:cs typeface="+mj-cs"/>
            </a:endParaRPr>
          </a:p>
        </p:txBody>
      </p:sp>
    </p:spTree>
    <p:extLst>
      <p:ext uri="{BB962C8B-B14F-4D97-AF65-F5344CB8AC3E}">
        <p14:creationId xmlns:p14="http://schemas.microsoft.com/office/powerpoint/2010/main" val="938314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915400" cy="6096000"/>
          </a:xfrm>
        </p:spPr>
        <p:txBody>
          <a:bodyPr>
            <a:noAutofit/>
          </a:bodyPr>
          <a:lstStyle/>
          <a:p>
            <a:pPr rtl="1"/>
            <a:r>
              <a:rPr lang="ar-EG" sz="4000" b="1" u="sng" dirty="0" smtClean="0">
                <a:solidFill>
                  <a:srgbClr val="FF0000"/>
                </a:solidFill>
              </a:rPr>
              <a:t>ثانيا: </a:t>
            </a:r>
            <a:r>
              <a:rPr lang="ar-EG" sz="4000" b="1" u="sng" dirty="0" smtClean="0">
                <a:solidFill>
                  <a:srgbClr val="FF0000"/>
                </a:solidFill>
              </a:rPr>
              <a:t>المواطنة:</a:t>
            </a:r>
            <a:endParaRPr lang="ar-EG" sz="4000" b="1" u="sng" dirty="0">
              <a:solidFill>
                <a:srgbClr val="FF0000"/>
              </a:solidFill>
            </a:endParaRPr>
          </a:p>
          <a:p>
            <a:pPr rtl="1"/>
            <a:r>
              <a:rPr lang="ar-EG" sz="4000" b="1" dirty="0" smtClean="0">
                <a:solidFill>
                  <a:schemeClr val="tx1"/>
                </a:solidFill>
                <a:latin typeface="+mj-lt"/>
                <a:ea typeface="+mj-ea"/>
                <a:cs typeface="+mj-cs"/>
              </a:rPr>
              <a:t>وتعني المشاركة في كل الحقوق بأبعادها والمساواة في اقتسام الموارد وممارسة العمل بحرية من خلال منظومة متكاملة من الحقوق المينة والاجتماعية، معني ذلك أن المواطنة تتجاوز مفهوم الطائف واملة والذمة.</a:t>
            </a:r>
            <a:endParaRPr lang="ar-EG" sz="4000" b="1" dirty="0" smtClean="0">
              <a:solidFill>
                <a:schemeClr val="accent5">
                  <a:lumMod val="75000"/>
                </a:schemeClr>
              </a:solidFill>
              <a:latin typeface="+mj-lt"/>
              <a:ea typeface="+mj-ea"/>
              <a:cs typeface="+mj-cs"/>
            </a:endParaRPr>
          </a:p>
          <a:p>
            <a:pPr rtl="1"/>
            <a:endParaRPr lang="ar-SA" sz="4000" b="1" dirty="0">
              <a:solidFill>
                <a:schemeClr val="accent5">
                  <a:lumMod val="75000"/>
                </a:schemeClr>
              </a:solidFill>
              <a:latin typeface="+mj-lt"/>
              <a:ea typeface="+mj-ea"/>
              <a:cs typeface="+mj-cs"/>
            </a:endParaRPr>
          </a:p>
        </p:txBody>
      </p:sp>
    </p:spTree>
    <p:extLst>
      <p:ext uri="{BB962C8B-B14F-4D97-AF65-F5344CB8AC3E}">
        <p14:creationId xmlns:p14="http://schemas.microsoft.com/office/powerpoint/2010/main" val="1298378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915400" cy="6096000"/>
          </a:xfrm>
        </p:spPr>
        <p:txBody>
          <a:bodyPr>
            <a:noAutofit/>
          </a:bodyPr>
          <a:lstStyle/>
          <a:p>
            <a:pPr rtl="1"/>
            <a:r>
              <a:rPr lang="ar-EG" sz="4000" b="1" u="sng" dirty="0" smtClean="0">
                <a:solidFill>
                  <a:srgbClr val="FF0000"/>
                </a:solidFill>
              </a:rPr>
              <a:t>ثالثا: تدويل التربية:</a:t>
            </a:r>
            <a:endParaRPr lang="ar-EG" sz="4000" b="1" u="sng" dirty="0">
              <a:solidFill>
                <a:srgbClr val="FF0000"/>
              </a:solidFill>
            </a:endParaRPr>
          </a:p>
          <a:p>
            <a:pPr rtl="1"/>
            <a:r>
              <a:rPr lang="ar-EG" sz="4000" b="1" dirty="0" smtClean="0">
                <a:solidFill>
                  <a:schemeClr val="tx1"/>
                </a:solidFill>
                <a:latin typeface="+mj-lt"/>
                <a:ea typeface="+mj-ea"/>
                <a:cs typeface="+mj-cs"/>
              </a:rPr>
              <a:t>وتعني دعوة دولية لتنمية سياسة التعاون بين جميع الدول في المجال التربوي مع النظر إلى العالم كله كوطن واحد لبني البشر واستشراق مستقبل المصالح الدولية لما يحقق المصالح المنشودة، </a:t>
            </a:r>
            <a:r>
              <a:rPr lang="ar-EG" sz="4000" b="1" dirty="0" smtClean="0">
                <a:solidFill>
                  <a:schemeClr val="accent5">
                    <a:lumMod val="75000"/>
                  </a:schemeClr>
                </a:solidFill>
                <a:latin typeface="+mj-lt"/>
                <a:ea typeface="+mj-ea"/>
                <a:cs typeface="+mj-cs"/>
              </a:rPr>
              <a:t>ومن أهم المبررات التي أدت إلى تدويل التعليم ما يلي:</a:t>
            </a:r>
            <a:endParaRPr lang="ar-EG" sz="4000" b="1" dirty="0" smtClean="0">
              <a:solidFill>
                <a:schemeClr val="accent5">
                  <a:lumMod val="75000"/>
                </a:schemeClr>
              </a:solidFill>
              <a:latin typeface="+mj-lt"/>
              <a:ea typeface="+mj-ea"/>
              <a:cs typeface="+mj-cs"/>
            </a:endParaRPr>
          </a:p>
          <a:p>
            <a:pPr marL="571500" indent="-571500" rtl="1">
              <a:buFontTx/>
              <a:buChar char="-"/>
            </a:pPr>
            <a:r>
              <a:rPr lang="ar-EG" sz="4000" b="1" dirty="0" smtClean="0">
                <a:solidFill>
                  <a:schemeClr val="tx1"/>
                </a:solidFill>
                <a:latin typeface="+mj-lt"/>
                <a:ea typeface="+mj-ea"/>
                <a:cs typeface="+mj-cs"/>
              </a:rPr>
              <a:t>وجود سوق للتعليم المفتوح أدى إلى تشجيع الحراك الأكاديمي للطلاب والاساتذة والبرامج التعليمية عبر الحدود الوطنية لأى دولة.</a:t>
            </a:r>
            <a:endParaRPr lang="ar-SA" sz="4000" b="1" dirty="0">
              <a:solidFill>
                <a:schemeClr val="tx1"/>
              </a:solidFill>
              <a:latin typeface="+mj-lt"/>
              <a:ea typeface="+mj-ea"/>
              <a:cs typeface="+mj-cs"/>
            </a:endParaRPr>
          </a:p>
        </p:txBody>
      </p:sp>
    </p:spTree>
    <p:extLst>
      <p:ext uri="{BB962C8B-B14F-4D97-AF65-F5344CB8AC3E}">
        <p14:creationId xmlns:p14="http://schemas.microsoft.com/office/powerpoint/2010/main" val="3223566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915400" cy="6400800"/>
          </a:xfrm>
        </p:spPr>
        <p:txBody>
          <a:bodyPr>
            <a:noAutofit/>
          </a:bodyPr>
          <a:lstStyle/>
          <a:p>
            <a:pPr marL="571500" indent="-571500" algn="just" rtl="1">
              <a:buFontTx/>
              <a:buChar char="-"/>
            </a:pPr>
            <a:r>
              <a:rPr lang="ar-EG" sz="3600" b="1" dirty="0" smtClean="0">
                <a:solidFill>
                  <a:schemeClr val="tx1"/>
                </a:solidFill>
                <a:latin typeface="+mj-lt"/>
                <a:ea typeface="+mj-ea"/>
                <a:cs typeface="+mj-cs"/>
              </a:rPr>
              <a:t>استعداد الجامعات العالمية للتعاون مع اللاجئين وضحايا التمييز والاضطهاد العنصري أدى إلى تشجيع سياسة الانفتاح التعليمي للطلاب في كل بلدان العالم.</a:t>
            </a:r>
            <a:endParaRPr lang="ar-EG" sz="3600" b="1" dirty="0" smtClean="0">
              <a:solidFill>
                <a:schemeClr val="tx1"/>
              </a:solidFill>
              <a:latin typeface="+mj-lt"/>
              <a:ea typeface="+mj-ea"/>
              <a:cs typeface="+mj-cs"/>
            </a:endParaRPr>
          </a:p>
          <a:p>
            <a:pPr marL="571500" indent="-571500" algn="just" rtl="1">
              <a:buFontTx/>
              <a:buChar char="-"/>
            </a:pPr>
            <a:r>
              <a:rPr lang="ar-EG" sz="3600" b="1" dirty="0" smtClean="0">
                <a:solidFill>
                  <a:schemeClr val="tx1"/>
                </a:solidFill>
                <a:latin typeface="+mj-lt"/>
                <a:ea typeface="+mj-ea"/>
                <a:cs typeface="+mj-cs"/>
              </a:rPr>
              <a:t>ظهور وسائط تكنولوجية متعددة مثل الانترنت والفاكس والتلكس والفيديو كنفورانس والاقمار الصناعية التي أدت إلى ربط المعلم بالمتعلم في كل مكان مع التحرر من قيود الزمان والمكان.</a:t>
            </a:r>
          </a:p>
          <a:p>
            <a:pPr rtl="1"/>
            <a:endParaRPr lang="ar-SA" sz="4000" b="1" dirty="0">
              <a:solidFill>
                <a:schemeClr val="accent6">
                  <a:lumMod val="75000"/>
                </a:schemeClr>
              </a:solidFill>
              <a:latin typeface="+mj-lt"/>
              <a:ea typeface="+mj-ea"/>
              <a:cs typeface="+mj-cs"/>
            </a:endParaRPr>
          </a:p>
        </p:txBody>
      </p:sp>
    </p:spTree>
    <p:extLst>
      <p:ext uri="{BB962C8B-B14F-4D97-AF65-F5344CB8AC3E}">
        <p14:creationId xmlns:p14="http://schemas.microsoft.com/office/powerpoint/2010/main" val="1043856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915400" cy="6400800"/>
          </a:xfrm>
        </p:spPr>
        <p:txBody>
          <a:bodyPr>
            <a:noAutofit/>
          </a:bodyPr>
          <a:lstStyle/>
          <a:p>
            <a:pPr marL="571500" indent="-571500" algn="just" rtl="1">
              <a:buFontTx/>
              <a:buChar char="-"/>
            </a:pPr>
            <a:r>
              <a:rPr lang="ar-EG" sz="3600" b="1" dirty="0" smtClean="0">
                <a:solidFill>
                  <a:schemeClr val="tx1"/>
                </a:solidFill>
                <a:latin typeface="+mj-lt"/>
                <a:ea typeface="+mj-ea"/>
                <a:cs typeface="+mj-cs"/>
              </a:rPr>
              <a:t>تأكيد غالبية الشركات المحلية أو العالمية وخاصة متعددة الجنسيات على مراعاة معايير الجودة عند تشغيل الخريج والتأكد من امتلاكه لمجموعة من المهارات العالمية، وأدى ذلك إلى إيجاد صيغة جديدة لمؤسسات تعليمية جديدة عرفت باسم مؤسسات ما وراء البحار</a:t>
            </a:r>
            <a:r>
              <a:rPr lang="ar-EG" sz="3600" b="1" dirty="0" smtClean="0">
                <a:solidFill>
                  <a:schemeClr val="tx1"/>
                </a:solidFill>
                <a:latin typeface="+mj-lt"/>
                <a:ea typeface="+mj-ea"/>
                <a:cs typeface="+mj-cs"/>
              </a:rPr>
              <a:t>.</a:t>
            </a:r>
            <a:endParaRPr lang="ar-EG" sz="3600" b="1" dirty="0" smtClean="0">
              <a:solidFill>
                <a:schemeClr val="tx1"/>
              </a:solidFill>
              <a:latin typeface="+mj-lt"/>
              <a:ea typeface="+mj-ea"/>
              <a:cs typeface="+mj-cs"/>
            </a:endParaRPr>
          </a:p>
          <a:p>
            <a:pPr rtl="1"/>
            <a:endParaRPr lang="ar-SA" sz="4000" b="1" dirty="0">
              <a:solidFill>
                <a:schemeClr val="accent6">
                  <a:lumMod val="75000"/>
                </a:schemeClr>
              </a:solidFill>
              <a:latin typeface="+mj-lt"/>
              <a:ea typeface="+mj-ea"/>
              <a:cs typeface="+mj-cs"/>
            </a:endParaRPr>
          </a:p>
        </p:txBody>
      </p:sp>
    </p:spTree>
    <p:extLst>
      <p:ext uri="{BB962C8B-B14F-4D97-AF65-F5344CB8AC3E}">
        <p14:creationId xmlns:p14="http://schemas.microsoft.com/office/powerpoint/2010/main" val="1436420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ar-SA" sz="8800" dirty="0" smtClean="0">
                <a:solidFill>
                  <a:srgbClr val="FFFF00"/>
                </a:solidFill>
              </a:rPr>
              <a:t>وشكرا</a:t>
            </a:r>
            <a:endParaRPr lang="ar-EG" sz="8800" dirty="0">
              <a:solidFill>
                <a:srgbClr val="FFFF00"/>
              </a:solidFill>
            </a:endParaRPr>
          </a:p>
        </p:txBody>
      </p:sp>
    </p:spTree>
    <p:extLst>
      <p:ext uri="{BB962C8B-B14F-4D97-AF65-F5344CB8AC3E}">
        <p14:creationId xmlns:p14="http://schemas.microsoft.com/office/powerpoint/2010/main" val="1682773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386</Words>
  <Application>Microsoft Office PowerPoint</Application>
  <PresentationFormat>On-screen Show (4:3)</PresentationFormat>
  <Paragraphs>30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وشكرا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تابع أوجه الاستفادة من التربية الدولية في المنظومة التربوية</dc:title>
  <dc:creator>dell</dc:creator>
  <cp:lastModifiedBy>compu2020</cp:lastModifiedBy>
  <cp:revision>27</cp:revision>
  <dcterms:created xsi:type="dcterms:W3CDTF">2006-08-16T00:00:00Z</dcterms:created>
  <dcterms:modified xsi:type="dcterms:W3CDTF">2020-04-10T19:06:45Z</dcterms:modified>
</cp:coreProperties>
</file>