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8" r:id="rId4"/>
    <p:sldId id="258" r:id="rId5"/>
    <p:sldId id="257" r:id="rId6"/>
    <p:sldId id="276" r:id="rId7"/>
    <p:sldId id="277" r:id="rId8"/>
    <p:sldId id="278" r:id="rId9"/>
    <p:sldId id="279" r:id="rId10"/>
    <p:sldId id="281" r:id="rId11"/>
    <p:sldId id="28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33400"/>
            <a:ext cx="7543800" cy="5791200"/>
          </a:xfrm>
        </p:spPr>
        <p:txBody>
          <a:bodyPr>
            <a:normAutofit/>
          </a:bodyPr>
          <a:lstStyle/>
          <a:p>
            <a:r>
              <a:rPr lang="en-US" dirty="0" smtClean="0"/>
              <a:t> </a:t>
            </a:r>
            <a:endParaRPr lang="ar-SA" dirty="0" smtClean="0"/>
          </a:p>
          <a:p>
            <a:endParaRPr lang="ar-EG" dirty="0" smtClean="0">
              <a:solidFill>
                <a:srgbClr val="FF0000"/>
              </a:solidFill>
            </a:endParaRPr>
          </a:p>
          <a:p>
            <a:endParaRPr lang="ar-EG" dirty="0">
              <a:solidFill>
                <a:srgbClr val="FF0000"/>
              </a:solidFill>
            </a:endParaRPr>
          </a:p>
          <a:p>
            <a:r>
              <a:rPr lang="ar-EG" sz="4400" b="1" dirty="0">
                <a:solidFill>
                  <a:srgbClr val="FF0000"/>
                </a:solidFill>
              </a:rPr>
              <a:t>تابع </a:t>
            </a:r>
            <a:r>
              <a:rPr lang="ar-SA" sz="4400" b="1" dirty="0">
                <a:solidFill>
                  <a:srgbClr val="FF0000"/>
                </a:solidFill>
              </a:rPr>
              <a:t>الفصل الثالث</a:t>
            </a:r>
            <a:br>
              <a:rPr lang="ar-SA" sz="4400" b="1" dirty="0">
                <a:solidFill>
                  <a:srgbClr val="FF0000"/>
                </a:solidFill>
              </a:rPr>
            </a:br>
            <a:r>
              <a:rPr lang="ar-SA" sz="4400" b="1" dirty="0">
                <a:solidFill>
                  <a:srgbClr val="FF0000"/>
                </a:solidFill>
              </a:rPr>
              <a:t>العولمة في الميزان التربوي</a:t>
            </a:r>
            <a:endParaRPr lang="ar-EG" sz="4400" b="1" dirty="0"/>
          </a:p>
        </p:txBody>
      </p:sp>
    </p:spTree>
    <p:extLst>
      <p:ext uri="{BB962C8B-B14F-4D97-AF65-F5344CB8AC3E}">
        <p14:creationId xmlns:p14="http://schemas.microsoft.com/office/powerpoint/2010/main" val="405724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endParaRPr lang="ar-EG" sz="4000" b="1" u="sng" dirty="0" smtClean="0">
              <a:solidFill>
                <a:schemeClr val="tx1"/>
              </a:solidFill>
              <a:latin typeface="+mj-lt"/>
              <a:ea typeface="+mj-ea"/>
              <a:cs typeface="+mj-cs"/>
            </a:endParaRPr>
          </a:p>
          <a:p>
            <a:pPr rtl="1"/>
            <a:r>
              <a:rPr lang="ar-EG" sz="4000" b="1" u="sng" dirty="0" smtClean="0">
                <a:solidFill>
                  <a:schemeClr val="tx1"/>
                </a:solidFill>
                <a:latin typeface="+mj-lt"/>
                <a:ea typeface="+mj-ea"/>
                <a:cs typeface="+mj-cs"/>
              </a:rPr>
              <a:t>وهذا يفرض علينا قراءة الواقع المحلي ضمن الوضع الراهن والتاريخي والقومي والانساني والتفاعل مع هذا الجديد بعد محاورته والاستفادة منه والرد عليه</a:t>
            </a:r>
            <a:r>
              <a:rPr lang="ar-EG" sz="4000" b="1" dirty="0" smtClean="0">
                <a:solidFill>
                  <a:schemeClr val="tx1"/>
                </a:solidFill>
                <a:latin typeface="+mj-lt"/>
                <a:ea typeface="+mj-ea"/>
                <a:cs typeface="+mj-cs"/>
              </a:rPr>
              <a:t>.</a:t>
            </a:r>
            <a:endParaRPr lang="ar-EG" sz="4000" b="1" dirty="0" smtClean="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611162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smtClean="0">
                <a:solidFill>
                  <a:schemeClr val="accent6">
                    <a:lumMod val="75000"/>
                  </a:schemeClr>
                </a:solidFill>
                <a:latin typeface="+mj-lt"/>
                <a:ea typeface="+mj-ea"/>
                <a:cs typeface="+mj-cs"/>
              </a:rPr>
              <a:t>حيث </a:t>
            </a:r>
            <a:r>
              <a:rPr lang="ar-EG" sz="4000" b="1" dirty="0" smtClean="0">
                <a:solidFill>
                  <a:schemeClr val="accent6">
                    <a:lumMod val="75000"/>
                  </a:schemeClr>
                </a:solidFill>
                <a:latin typeface="+mj-lt"/>
                <a:ea typeface="+mj-ea"/>
                <a:cs typeface="+mj-cs"/>
              </a:rPr>
              <a:t>أن النجاح يتحقق من خلال التفاعل الايجابي مع تحديات العولمة، والذي بدوره ينتج عنه مناخ ثقافي للمعايشة بين الحضارات واكتشاف الرضية المشتركة للقيم والمفاهيم والمعتقدات، ويتأتي ذلك من خلال تحديد مجالات الاتفاق والاختلاف وتوظيفيها من أجل إيجاد  التكامل </a:t>
            </a:r>
            <a:r>
              <a:rPr lang="ar-EG" sz="4000" b="1" smtClean="0">
                <a:solidFill>
                  <a:schemeClr val="accent6">
                    <a:lumMod val="75000"/>
                  </a:schemeClr>
                </a:solidFill>
                <a:latin typeface="+mj-lt"/>
                <a:ea typeface="+mj-ea"/>
                <a:cs typeface="+mj-cs"/>
              </a:rPr>
              <a:t>بين الثقافات حتى نصل إلى بناء مستقبل إنساني أفضل يسوده الحس الجماعي في مواجهة كل الأخطار التي تهدد الإنسانية.</a:t>
            </a:r>
            <a:endParaRPr lang="ar-SA" sz="4000" b="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380847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a:bodyPr>
          <a:lstStyle/>
          <a:p>
            <a:r>
              <a:rPr lang="ar-EG" sz="4400" dirty="0" smtClean="0">
                <a:solidFill>
                  <a:schemeClr val="tx1"/>
                </a:solidFill>
                <a:latin typeface="+mj-lt"/>
                <a:ea typeface="+mj-ea"/>
                <a:cs typeface="+mj-cs"/>
              </a:rPr>
              <a:t>4- </a:t>
            </a:r>
            <a:r>
              <a:rPr lang="ar-SA" sz="4400" dirty="0" smtClean="0">
                <a:solidFill>
                  <a:schemeClr val="tx1"/>
                </a:solidFill>
                <a:latin typeface="+mj-lt"/>
                <a:ea typeface="+mj-ea"/>
                <a:cs typeface="+mj-cs"/>
              </a:rPr>
              <a:t> </a:t>
            </a:r>
            <a:r>
              <a:rPr lang="ar-EG" sz="4400" dirty="0" smtClean="0">
                <a:solidFill>
                  <a:schemeClr val="tx2">
                    <a:lumMod val="60000"/>
                    <a:lumOff val="40000"/>
                  </a:schemeClr>
                </a:solidFill>
                <a:latin typeface="+mj-lt"/>
                <a:ea typeface="+mj-ea"/>
                <a:cs typeface="+mj-cs"/>
              </a:rPr>
              <a:t>موقف العالم العربي من العولمة</a:t>
            </a:r>
            <a:r>
              <a:rPr lang="ar-SA" sz="4400" dirty="0" smtClean="0">
                <a:solidFill>
                  <a:schemeClr val="tx1"/>
                </a:solidFill>
                <a:latin typeface="+mj-lt"/>
                <a:ea typeface="+mj-ea"/>
                <a:cs typeface="+mj-cs"/>
              </a:rPr>
              <a:t>:</a:t>
            </a:r>
            <a:endParaRPr lang="ar-SA" sz="4400" dirty="0" smtClean="0">
              <a:solidFill>
                <a:schemeClr val="tx1"/>
              </a:solidFill>
              <a:latin typeface="+mj-lt"/>
              <a:ea typeface="+mj-ea"/>
              <a:cs typeface="+mj-cs"/>
            </a:endParaRPr>
          </a:p>
          <a:p>
            <a:r>
              <a:rPr lang="ar-EG" sz="4400" dirty="0" smtClean="0">
                <a:solidFill>
                  <a:schemeClr val="tx1"/>
                </a:solidFill>
                <a:latin typeface="+mj-lt"/>
                <a:ea typeface="+mj-ea"/>
                <a:cs typeface="+mj-cs"/>
              </a:rPr>
              <a:t>انقسم المجتمع العربي إزاء العولمة إلى عدة فئات هي</a:t>
            </a:r>
            <a:r>
              <a:rPr lang="ar-SA" sz="4400" dirty="0" smtClean="0">
                <a:solidFill>
                  <a:schemeClr val="tx1"/>
                </a:solidFill>
                <a:latin typeface="+mj-lt"/>
                <a:ea typeface="+mj-ea"/>
                <a:cs typeface="+mj-cs"/>
              </a:rPr>
              <a:t>:</a:t>
            </a:r>
            <a:endParaRPr lang="ar-SA" sz="4400" dirty="0" smtClean="0">
              <a:solidFill>
                <a:schemeClr val="tx1"/>
              </a:solidFill>
              <a:latin typeface="+mj-lt"/>
              <a:ea typeface="+mj-ea"/>
              <a:cs typeface="+mj-cs"/>
            </a:endParaRPr>
          </a:p>
          <a:p>
            <a:pPr marL="571500" indent="-571500" rtl="1">
              <a:buFont typeface="Wingdings" pitchFamily="2" charset="2"/>
              <a:buChar char="q"/>
            </a:pPr>
            <a:r>
              <a:rPr lang="ar-EG" sz="4400" dirty="0" smtClean="0">
                <a:solidFill>
                  <a:srgbClr val="FF0000"/>
                </a:solidFill>
                <a:latin typeface="+mj-lt"/>
                <a:ea typeface="+mj-ea"/>
                <a:cs typeface="+mj-cs"/>
              </a:rPr>
              <a:t>فئة الرافضين.</a:t>
            </a:r>
          </a:p>
          <a:p>
            <a:pPr marL="571500" indent="-571500" rtl="1">
              <a:buFont typeface="Wingdings" pitchFamily="2" charset="2"/>
              <a:buChar char="q"/>
            </a:pPr>
            <a:r>
              <a:rPr lang="ar-EG" sz="4400" dirty="0">
                <a:solidFill>
                  <a:srgbClr val="FF0000"/>
                </a:solidFill>
                <a:latin typeface="+mj-lt"/>
                <a:ea typeface="+mj-ea"/>
                <a:cs typeface="+mj-cs"/>
              </a:rPr>
              <a:t>فئة المروجين.</a:t>
            </a:r>
          </a:p>
          <a:p>
            <a:pPr marL="571500" indent="-571500" rtl="1">
              <a:buFont typeface="Wingdings" pitchFamily="2" charset="2"/>
              <a:buChar char="q"/>
            </a:pPr>
            <a:r>
              <a:rPr lang="ar-EG" sz="4400" dirty="0">
                <a:solidFill>
                  <a:srgbClr val="FF0000"/>
                </a:solidFill>
                <a:latin typeface="+mj-lt"/>
                <a:ea typeface="+mj-ea"/>
                <a:cs typeface="+mj-cs"/>
              </a:rPr>
              <a:t>فئة الناقدين للعولمة.</a:t>
            </a:r>
          </a:p>
          <a:p>
            <a:pPr rtl="1"/>
            <a:r>
              <a:rPr lang="ar-EG" sz="4400" b="1" u="sng" dirty="0" smtClean="0">
                <a:solidFill>
                  <a:schemeClr val="tx1"/>
                </a:solidFill>
                <a:latin typeface="+mj-lt"/>
                <a:ea typeface="+mj-ea"/>
                <a:cs typeface="+mj-cs"/>
              </a:rPr>
              <a:t>وفيما يلي توضيحا لكل فئة:</a:t>
            </a:r>
            <a:endParaRPr lang="ar-SA" b="1" u="sng" dirty="0" smtClean="0"/>
          </a:p>
          <a:p>
            <a:r>
              <a:rPr lang="en-US" dirty="0" smtClean="0"/>
              <a:t> </a:t>
            </a:r>
            <a:endParaRPr lang="ar-SA" dirty="0" smtClean="0"/>
          </a:p>
          <a:p>
            <a:endParaRPr lang="ar-EG" dirty="0"/>
          </a:p>
        </p:txBody>
      </p:sp>
    </p:spTree>
    <p:extLst>
      <p:ext uri="{BB962C8B-B14F-4D97-AF65-F5344CB8AC3E}">
        <p14:creationId xmlns:p14="http://schemas.microsoft.com/office/powerpoint/2010/main" val="408045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أولا: فئة الرافضين للعولمة:</a:t>
            </a:r>
            <a:endParaRPr lang="ar-EG" sz="4000" b="1" u="sng" dirty="0">
              <a:solidFill>
                <a:srgbClr val="FF0000"/>
              </a:solidFill>
            </a:endParaRPr>
          </a:p>
          <a:p>
            <a:pPr rtl="1"/>
            <a:r>
              <a:rPr lang="ar-EG" sz="4000" b="1" dirty="0" smtClean="0">
                <a:solidFill>
                  <a:schemeClr val="tx1"/>
                </a:solidFill>
                <a:latin typeface="+mj-lt"/>
                <a:ea typeface="+mj-ea"/>
                <a:cs typeface="+mj-cs"/>
              </a:rPr>
              <a:t>وتتمثل في رفض العولمة على أنها فكرة وليست واقعا على الأراض، حيث يعتبرونها محاولة لسحق الهوية القومية والمصالح الوطنية والثقافية الوطنية والشخصية الوطنية</a:t>
            </a:r>
            <a:r>
              <a:rPr lang="ar-EG" sz="2800" dirty="0" smtClean="0">
                <a:solidFill>
                  <a:schemeClr val="tx1"/>
                </a:solidFill>
                <a:latin typeface="+mj-lt"/>
                <a:ea typeface="+mj-ea"/>
                <a:cs typeface="+mj-cs"/>
              </a:rPr>
              <a:t>، </a:t>
            </a:r>
            <a:r>
              <a:rPr lang="ar-EG" sz="4000" b="1" dirty="0">
                <a:solidFill>
                  <a:schemeClr val="tx1"/>
                </a:solidFill>
                <a:latin typeface="+mj-lt"/>
                <a:ea typeface="+mj-ea"/>
                <a:cs typeface="+mj-cs"/>
              </a:rPr>
              <a:t>فضلا عن سعيها الشرير نحو الغزو الثقافي وتهميش الشعوب وإذلالها.</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93831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28600"/>
            <a:ext cx="7848600" cy="5943600"/>
          </a:xfrm>
        </p:spPr>
        <p:txBody>
          <a:bodyPr>
            <a:noAutofit/>
          </a:bodyPr>
          <a:lstStyle/>
          <a:p>
            <a:pPr algn="just" rtl="1"/>
            <a:r>
              <a:rPr lang="ar-EG" sz="3700" b="1" u="sng" dirty="0" smtClean="0">
                <a:solidFill>
                  <a:schemeClr val="tx2">
                    <a:lumMod val="75000"/>
                  </a:schemeClr>
                </a:solidFill>
                <a:latin typeface="+mj-lt"/>
                <a:ea typeface="+mj-ea"/>
                <a:cs typeface="+mj-cs"/>
              </a:rPr>
              <a:t>وتعني العولمة من منظور الرافضين: </a:t>
            </a:r>
          </a:p>
          <a:p>
            <a:pPr marL="457200" indent="-457200" algn="just" rtl="1">
              <a:buFontTx/>
              <a:buChar char="-"/>
            </a:pPr>
            <a:r>
              <a:rPr lang="ar-EG" sz="4000" dirty="0" smtClean="0">
                <a:solidFill>
                  <a:schemeClr val="tx1"/>
                </a:solidFill>
                <a:latin typeface="+mj-lt"/>
                <a:ea typeface="+mj-ea"/>
                <a:cs typeface="+mj-cs"/>
              </a:rPr>
              <a:t>رواج أسواق المخدرات والتطرف والفساد والجريمة المنظمة والنهم الذي لا يشبع.</a:t>
            </a:r>
          </a:p>
          <a:p>
            <a:pPr marL="457200" indent="-457200" algn="just" rtl="1">
              <a:buFontTx/>
              <a:buChar char="-"/>
            </a:pPr>
            <a:r>
              <a:rPr lang="ar-EG" sz="4000" dirty="0" smtClean="0">
                <a:solidFill>
                  <a:schemeClr val="tx1"/>
                </a:solidFill>
                <a:latin typeface="+mj-lt"/>
                <a:ea typeface="+mj-ea"/>
                <a:cs typeface="+mj-cs"/>
              </a:rPr>
              <a:t>مجتمع عالمي مزدوج (</a:t>
            </a:r>
            <a:r>
              <a:rPr lang="ar-EG" sz="4000" dirty="0" smtClean="0">
                <a:solidFill>
                  <a:schemeClr val="accent6">
                    <a:lumMod val="75000"/>
                  </a:schemeClr>
                </a:solidFill>
                <a:latin typeface="+mj-lt"/>
                <a:ea typeface="+mj-ea"/>
                <a:cs typeface="+mj-cs"/>
              </a:rPr>
              <a:t>شمال</a:t>
            </a:r>
            <a:r>
              <a:rPr lang="ar-EG" sz="4000" dirty="0" smtClean="0">
                <a:solidFill>
                  <a:schemeClr val="tx1"/>
                </a:solidFill>
                <a:latin typeface="+mj-lt"/>
                <a:ea typeface="+mj-ea"/>
                <a:cs typeface="+mj-cs"/>
              </a:rPr>
              <a:t> متجانس في ترفه واستكبار يمتلك العالم ويحكمه، </a:t>
            </a:r>
            <a:r>
              <a:rPr lang="ar-EG" sz="4000" dirty="0" smtClean="0">
                <a:solidFill>
                  <a:schemeClr val="accent6">
                    <a:lumMod val="75000"/>
                  </a:schemeClr>
                </a:solidFill>
                <a:latin typeface="+mj-lt"/>
                <a:ea typeface="+mj-ea"/>
                <a:cs typeface="+mj-cs"/>
              </a:rPr>
              <a:t>وجنوب</a:t>
            </a:r>
            <a:r>
              <a:rPr lang="ar-EG" sz="4000" dirty="0" smtClean="0">
                <a:solidFill>
                  <a:schemeClr val="tx1"/>
                </a:solidFill>
                <a:latin typeface="+mj-lt"/>
                <a:ea typeface="+mj-ea"/>
                <a:cs typeface="+mj-cs"/>
              </a:rPr>
              <a:t> متجانس في مكابدته للبؤس والقهر والاضطهاد.)</a:t>
            </a:r>
          </a:p>
          <a:p>
            <a:pPr algn="just" rtl="1"/>
            <a:endParaRPr lang="ar-SA" sz="40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endParaRPr lang="ar-EG" sz="4400" b="1" dirty="0" smtClean="0">
              <a:solidFill>
                <a:schemeClr val="tx1"/>
              </a:solidFill>
              <a:latin typeface="+mj-lt"/>
              <a:ea typeface="+mj-ea"/>
              <a:cs typeface="+mj-cs"/>
            </a:endParaRPr>
          </a:p>
          <a:p>
            <a:r>
              <a:rPr lang="ar-EG" sz="4400" b="1" dirty="0" smtClean="0">
                <a:solidFill>
                  <a:schemeClr val="tx1"/>
                </a:solidFill>
                <a:latin typeface="+mj-lt"/>
                <a:ea typeface="+mj-ea"/>
                <a:cs typeface="+mj-cs"/>
              </a:rPr>
              <a:t>ونحن لا نؤيد منهج الرفض الكامل للعولمة والتخصص في هجاء جوانبها المختلفة، لأن ذلك يحرمنا من التفاعل معها والبحث عن طرق تساعد العالم العربي على الخروج من هذه المزالق.</a:t>
            </a:r>
            <a:endParaRPr lang="ar-SA" sz="4400" b="1" dirty="0" smtClean="0">
              <a:solidFill>
                <a:schemeClr val="tx1"/>
              </a:solidFill>
              <a:latin typeface="+mj-lt"/>
              <a:ea typeface="+mj-ea"/>
              <a:cs typeface="+mj-cs"/>
            </a:endParaRPr>
          </a:p>
        </p:txBody>
      </p:sp>
    </p:spTree>
    <p:extLst>
      <p:ext uri="{BB962C8B-B14F-4D97-AF65-F5344CB8AC3E}">
        <p14:creationId xmlns:p14="http://schemas.microsoft.com/office/powerpoint/2010/main" val="362495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ثانيا: فئة المروجون للعولمة:</a:t>
            </a:r>
            <a:endParaRPr lang="ar-EG" sz="4000" b="1" u="sng" dirty="0">
              <a:solidFill>
                <a:srgbClr val="FF0000"/>
              </a:solidFill>
            </a:endParaRPr>
          </a:p>
          <a:p>
            <a:pPr rtl="1"/>
            <a:r>
              <a:rPr lang="ar-EG" sz="4000" b="1" dirty="0" smtClean="0">
                <a:solidFill>
                  <a:schemeClr val="tx1"/>
                </a:solidFill>
                <a:latin typeface="+mj-lt"/>
                <a:ea typeface="+mj-ea"/>
                <a:cs typeface="+mj-cs"/>
              </a:rPr>
              <a:t>وتتمثل مبررات المروجون للعولمة في:</a:t>
            </a:r>
          </a:p>
          <a:p>
            <a:pPr marL="571500" indent="-571500" rtl="1">
              <a:buFontTx/>
              <a:buChar char="-"/>
            </a:pPr>
            <a:r>
              <a:rPr lang="ar-EG" sz="4000" b="1" dirty="0" smtClean="0">
                <a:solidFill>
                  <a:schemeClr val="tx1"/>
                </a:solidFill>
                <a:latin typeface="+mj-lt"/>
                <a:ea typeface="+mj-ea"/>
                <a:cs typeface="+mj-cs"/>
              </a:rPr>
              <a:t>تنطوى العولمة على عملية تحرير من ريقة الدولة القومية إلى أفق الإنسانية.</a:t>
            </a:r>
          </a:p>
          <a:p>
            <a:pPr marL="571500" indent="-571500" rtl="1">
              <a:buFontTx/>
              <a:buChar char="-"/>
            </a:pPr>
            <a:r>
              <a:rPr lang="ar-EG" sz="4000" b="1" dirty="0" smtClean="0">
                <a:solidFill>
                  <a:schemeClr val="tx1"/>
                </a:solidFill>
                <a:latin typeface="+mj-lt"/>
                <a:ea typeface="+mj-ea"/>
                <a:cs typeface="+mj-cs"/>
              </a:rPr>
              <a:t>تعتبر العولمة تحرر من القيود القومية والانطلاق إلى نظام السوق الحرة.</a:t>
            </a:r>
          </a:p>
          <a:p>
            <a:pPr marL="571500" indent="-571500" rtl="1">
              <a:buFontTx/>
              <a:buChar char="-"/>
            </a:pPr>
            <a:r>
              <a:rPr lang="ar-EG" sz="4000" b="1" dirty="0" smtClean="0">
                <a:solidFill>
                  <a:schemeClr val="tx1"/>
                </a:solidFill>
                <a:latin typeface="+mj-lt"/>
                <a:ea typeface="+mj-ea"/>
                <a:cs typeface="+mj-cs"/>
              </a:rPr>
              <a:t>اقترنت العولمة بالحديث عن حقوق الانسان والديمقراطية والاشادة بالعقلانية والعلم، وقدرة التقانة على مواجهة كل مشكلات الانسان.</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322356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marL="571500" indent="-571500" rtl="1">
              <a:buFontTx/>
              <a:buChar char="-"/>
            </a:pPr>
            <a:r>
              <a:rPr lang="ar-EG" sz="4000" b="1" dirty="0" smtClean="0">
                <a:solidFill>
                  <a:schemeClr val="tx1"/>
                </a:solidFill>
                <a:latin typeface="+mj-lt"/>
                <a:ea typeface="+mj-ea"/>
                <a:cs typeface="+mj-cs"/>
              </a:rPr>
              <a:t>تسعي العولمة نحو الانفتاح على مختلف الأفكار من دون التعصب لدين أو لدولة أو لأيديولوجيا معينة.</a:t>
            </a:r>
          </a:p>
          <a:p>
            <a:pPr marL="571500" indent="-571500" rtl="1">
              <a:buFontTx/>
              <a:buChar char="-"/>
            </a:pPr>
            <a:r>
              <a:rPr lang="ar-EG" sz="4000" b="1" dirty="0" smtClean="0">
                <a:solidFill>
                  <a:schemeClr val="tx1"/>
                </a:solidFill>
                <a:latin typeface="+mj-lt"/>
                <a:ea typeface="+mj-ea"/>
                <a:cs typeface="+mj-cs"/>
              </a:rPr>
              <a:t>كشفت العولمة عن القدرة العلمية والمعرفية التي يملكها الإنسان والتي بواسطتها يتحقق تقدم الإنسانية.</a:t>
            </a:r>
          </a:p>
          <a:p>
            <a:pPr rtl="1"/>
            <a:r>
              <a:rPr lang="ar-EG" sz="4000" b="1" dirty="0" smtClean="0">
                <a:solidFill>
                  <a:schemeClr val="accent6">
                    <a:lumMod val="75000"/>
                  </a:schemeClr>
                </a:solidFill>
                <a:latin typeface="+mj-lt"/>
                <a:ea typeface="+mj-ea"/>
                <a:cs typeface="+mj-cs"/>
              </a:rPr>
              <a:t>ويؤخذ على الاتجاه المروج للعولمة أنه يتجاهل الجانب التدميري لها وتشديدها السيطرة على الكرة الأرضية من خلال ضغط السلاح والقدرة الهائلة للشركات متعددة الجنسيات.</a:t>
            </a:r>
            <a:endParaRPr lang="ar-SA" sz="4000" b="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43642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endParaRPr lang="ar-EG" sz="4400" b="1" dirty="0" smtClean="0">
              <a:solidFill>
                <a:schemeClr val="tx1"/>
              </a:solidFill>
              <a:latin typeface="+mj-lt"/>
              <a:ea typeface="+mj-ea"/>
              <a:cs typeface="+mj-cs"/>
            </a:endParaRPr>
          </a:p>
          <a:p>
            <a:r>
              <a:rPr lang="ar-EG" sz="4400" b="1" dirty="0" smtClean="0">
                <a:solidFill>
                  <a:schemeClr val="tx1"/>
                </a:solidFill>
                <a:latin typeface="+mj-lt"/>
                <a:ea typeface="+mj-ea"/>
                <a:cs typeface="+mj-cs"/>
              </a:rPr>
              <a:t>ونحن نري أن أنصار هذا الاتجاه لم يأتوا بجديد حيث كانت هناك فئة تمثل هذا الاتجاه أيضا، وتنادى بمبادئه في العالم العربي منذ قرن من الزمان، ولكنهم لم يقودوا الأمة العربية إلى طور الحداثة بالصورة المطلوبة.</a:t>
            </a:r>
            <a:endParaRPr lang="ar-SA" sz="4400" b="1" dirty="0" smtClean="0">
              <a:solidFill>
                <a:schemeClr val="tx1"/>
              </a:solidFill>
              <a:latin typeface="+mj-lt"/>
              <a:ea typeface="+mj-ea"/>
              <a:cs typeface="+mj-cs"/>
            </a:endParaRPr>
          </a:p>
        </p:txBody>
      </p:sp>
    </p:spTree>
    <p:extLst>
      <p:ext uri="{BB962C8B-B14F-4D97-AF65-F5344CB8AC3E}">
        <p14:creationId xmlns:p14="http://schemas.microsoft.com/office/powerpoint/2010/main" val="416469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ثالثا: فئة الناقدين للعولمة:</a:t>
            </a:r>
            <a:endParaRPr lang="ar-EG" sz="4000" b="1" u="sng" dirty="0">
              <a:solidFill>
                <a:srgbClr val="FF0000"/>
              </a:solidFill>
            </a:endParaRPr>
          </a:p>
          <a:p>
            <a:pPr rtl="1"/>
            <a:r>
              <a:rPr lang="ar-EG" sz="4000" b="1" dirty="0" smtClean="0">
                <a:solidFill>
                  <a:schemeClr val="tx1"/>
                </a:solidFill>
                <a:latin typeface="+mj-lt"/>
                <a:ea typeface="+mj-ea"/>
                <a:cs typeface="+mj-cs"/>
              </a:rPr>
              <a:t>ويري أنصار هذا الاتجاه أن العولمة مليئة بالفرص والمخاطر الكثيرة،</a:t>
            </a:r>
          </a:p>
          <a:p>
            <a:pPr rtl="1"/>
            <a:r>
              <a:rPr lang="ar-EG" sz="4000" b="1" dirty="0" smtClean="0">
                <a:solidFill>
                  <a:schemeClr val="tx1"/>
                </a:solidFill>
                <a:latin typeface="+mj-lt"/>
                <a:ea typeface="+mj-ea"/>
                <a:cs typeface="+mj-cs"/>
              </a:rPr>
              <a:t>بمعني أنها تأتي بفرص استثمارية ومعرفة هائلة، وتأتي أيضا بمخاطر سياسية واقتصادية،</a:t>
            </a:r>
          </a:p>
          <a:p>
            <a:pPr rtl="1"/>
            <a:r>
              <a:rPr lang="ar-EG" sz="4000" b="1" dirty="0" smtClean="0">
                <a:solidFill>
                  <a:schemeClr val="tx1"/>
                </a:solidFill>
                <a:latin typeface="+mj-lt"/>
                <a:ea typeface="+mj-ea"/>
                <a:cs typeface="+mj-cs"/>
              </a:rPr>
              <a:t>وعلى هذا فإن التعامل مع العولمة يحتاج إلى قرارات متعمقة ودراسة ومعطياتها وتجاربها وجوانبها.</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2199942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433</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22</cp:revision>
  <dcterms:created xsi:type="dcterms:W3CDTF">2006-08-16T00:00:00Z</dcterms:created>
  <dcterms:modified xsi:type="dcterms:W3CDTF">2020-03-29T10:37:37Z</dcterms:modified>
</cp:coreProperties>
</file>