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4" r:id="rId9"/>
    <p:sldId id="265" r:id="rId10"/>
    <p:sldId id="266" r:id="rId11"/>
    <p:sldId id="25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514"/>
            <a:ext cx="7772400" cy="1470025"/>
          </a:xfrm>
        </p:spPr>
        <p:txBody>
          <a:bodyPr/>
          <a:lstStyle/>
          <a:p>
            <a:r>
              <a:rPr lang="ar-SA" dirty="0" smtClean="0">
                <a:solidFill>
                  <a:srgbClr val="FF0000"/>
                </a:solidFill>
              </a:rPr>
              <a:t>تابع أوجه الاستفادة من التربية الدولية في المنظومة التربوية</a:t>
            </a:r>
            <a:endParaRPr lang="ar-EG" dirty="0">
              <a:solidFill>
                <a:srgbClr val="FF0000"/>
              </a:solidFill>
            </a:endParaRPr>
          </a:p>
        </p:txBody>
      </p:sp>
      <p:sp>
        <p:nvSpPr>
          <p:cNvPr id="3" name="Subtitle 2"/>
          <p:cNvSpPr>
            <a:spLocks noGrp="1"/>
          </p:cNvSpPr>
          <p:nvPr>
            <p:ph type="subTitle" idx="1"/>
          </p:nvPr>
        </p:nvSpPr>
        <p:spPr>
          <a:xfrm>
            <a:off x="762000" y="1905000"/>
            <a:ext cx="7543800" cy="4419600"/>
          </a:xfrm>
        </p:spPr>
        <p:txBody>
          <a:bodyPr>
            <a:normAutofit fontScale="85000" lnSpcReduction="10000"/>
          </a:bodyPr>
          <a:lstStyle/>
          <a:p>
            <a:pPr rtl="1"/>
            <a:r>
              <a:rPr lang="ar-SA" sz="4400" dirty="0" smtClean="0">
                <a:solidFill>
                  <a:schemeClr val="tx1"/>
                </a:solidFill>
                <a:latin typeface="+mj-lt"/>
                <a:ea typeface="+mj-ea"/>
                <a:cs typeface="+mj-cs"/>
              </a:rPr>
              <a:t>4- </a:t>
            </a:r>
            <a:r>
              <a:rPr lang="ar-SA" sz="4400" dirty="0">
                <a:solidFill>
                  <a:schemeClr val="tx2">
                    <a:lumMod val="40000"/>
                    <a:lumOff val="60000"/>
                  </a:schemeClr>
                </a:solidFill>
                <a:latin typeface="+mj-lt"/>
                <a:ea typeface="+mj-ea"/>
                <a:cs typeface="+mj-cs"/>
              </a:rPr>
              <a:t>في مجال الادارة التعليمية والادارة </a:t>
            </a:r>
            <a:r>
              <a:rPr lang="ar-SA" sz="4400" dirty="0" smtClean="0">
                <a:solidFill>
                  <a:schemeClr val="tx2">
                    <a:lumMod val="40000"/>
                    <a:lumOff val="60000"/>
                  </a:schemeClr>
                </a:solidFill>
                <a:latin typeface="+mj-lt"/>
                <a:ea typeface="+mj-ea"/>
                <a:cs typeface="+mj-cs"/>
              </a:rPr>
              <a:t>المدرسية:</a:t>
            </a:r>
            <a:endParaRPr lang="ar-SA" sz="4400" dirty="0">
              <a:solidFill>
                <a:schemeClr val="tx2">
                  <a:lumMod val="40000"/>
                  <a:lumOff val="60000"/>
                </a:schemeClr>
              </a:solidFill>
              <a:latin typeface="+mj-lt"/>
              <a:ea typeface="+mj-ea"/>
              <a:cs typeface="+mj-cs"/>
            </a:endParaRPr>
          </a:p>
          <a:p>
            <a:pPr rtl="1"/>
            <a:r>
              <a:rPr lang="ar-SA" sz="4400" dirty="0">
                <a:solidFill>
                  <a:schemeClr val="tx1"/>
                </a:solidFill>
                <a:latin typeface="+mj-lt"/>
                <a:ea typeface="+mj-ea"/>
                <a:cs typeface="+mj-cs"/>
              </a:rPr>
              <a:t>حيث زيادة مطالب الافراد والمؤسسات المجتمعية المتلفة بضرورة المشاركة في اتخاذ القرارات الخاصة بالمؤسسات التعليمية مع زيادة تعقد العمل الاداري والمتطلبات الفنية والمهارية والمهنية المتصلة بها نتيجة التفاعل مع التربية الدولية، وهذا يفيد المنظومة التربوية في</a:t>
            </a:r>
            <a:r>
              <a:rPr lang="ar-SA" dirty="0" smtClean="0"/>
              <a:t>:</a:t>
            </a:r>
          </a:p>
          <a:p>
            <a:r>
              <a:rPr lang="en-US" dirty="0" smtClean="0"/>
              <a:t> </a:t>
            </a:r>
            <a:endParaRPr lang="ar-SA" dirty="0" smtClean="0"/>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r>
              <a:rPr lang="ar-SA" sz="3700" dirty="0" smtClean="0">
                <a:solidFill>
                  <a:schemeClr val="tx1"/>
                </a:solidFill>
                <a:latin typeface="+mj-lt"/>
                <a:ea typeface="+mj-ea"/>
                <a:cs typeface="+mj-cs"/>
              </a:rPr>
              <a:t>5- </a:t>
            </a:r>
            <a:r>
              <a:rPr lang="ar-SA" sz="3700" dirty="0" smtClean="0">
                <a:solidFill>
                  <a:schemeClr val="tx2">
                    <a:lumMod val="40000"/>
                    <a:lumOff val="60000"/>
                  </a:schemeClr>
                </a:solidFill>
                <a:latin typeface="+mj-lt"/>
                <a:ea typeface="+mj-ea"/>
                <a:cs typeface="+mj-cs"/>
              </a:rPr>
              <a:t>الاهتمام بالجولات الدراسية قصيرة الأجل</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حيث يأخذ أحد أعضاء هيئة التدريس بالجامعة مجموعة من الطلاب ويسافرون إلى بلد أجنبي لدراسة موضوع تنفرد به هذا البلد، وعادة ما يكون ذلك في إجازة نصف العام أو الاجازة الصيفية.</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r>
              <a:rPr lang="ar-SA" sz="3700" dirty="0" smtClean="0">
                <a:solidFill>
                  <a:schemeClr val="tx1"/>
                </a:solidFill>
                <a:latin typeface="+mj-lt"/>
                <a:ea typeface="+mj-ea"/>
                <a:cs typeface="+mj-cs"/>
              </a:rPr>
              <a:t>6- </a:t>
            </a:r>
            <a:r>
              <a:rPr lang="ar-SA" sz="3700" dirty="0" smtClean="0">
                <a:solidFill>
                  <a:schemeClr val="tx2">
                    <a:lumMod val="40000"/>
                    <a:lumOff val="60000"/>
                  </a:schemeClr>
                </a:solidFill>
                <a:latin typeface="+mj-lt"/>
                <a:ea typeface="+mj-ea"/>
                <a:cs typeface="+mj-cs"/>
              </a:rPr>
              <a:t>الاهتمام بالوعي العولمي</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حيث أصبح الافراد والمجتمعات في حاجة إلى فهم ودراسة الظروف العالمية والقضايا الدولية المختلفة مثل قضايا الزيادة السكانية، توزيع الثورة، القضايا البيئية، القضايا الثقافية، وذلك لان بدراستها تنمي قدرة هؤلاء الافراد نحو معرفة الثقافات الاخرى واعدادهم للعمل في إطار اقتصاد كوكبي.</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6549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pPr marL="457200" indent="-457200" rtl="1">
              <a:buFontTx/>
              <a:buChar char="-"/>
            </a:pPr>
            <a:r>
              <a:rPr lang="ar-SA" sz="3700" dirty="0" smtClean="0">
                <a:solidFill>
                  <a:schemeClr val="tx1"/>
                </a:solidFill>
                <a:latin typeface="+mj-lt"/>
                <a:ea typeface="+mj-ea"/>
                <a:cs typeface="+mj-cs"/>
              </a:rPr>
              <a:t> تكوين المجالس التربوية التي يشارك فيها ممثلون من المجتمع وقطاع الأعمال والمنظمات والجمعيات المعينة وأولياء الأمور تحقيقا للديمقراطية والمشاركة وانفتاح المدرسة على المجتمع ومشاركة الطلاب في الحياة المدرسية.</a:t>
            </a:r>
          </a:p>
          <a:p>
            <a:pPr marL="457200" indent="-457200" rtl="1">
              <a:buFontTx/>
              <a:buChar char="-"/>
            </a:pPr>
            <a:r>
              <a:rPr lang="ar-SA" sz="3700" dirty="0" smtClean="0">
                <a:solidFill>
                  <a:schemeClr val="tx1"/>
                </a:solidFill>
                <a:latin typeface="+mj-lt"/>
                <a:ea typeface="+mj-ea"/>
                <a:cs typeface="+mj-cs"/>
              </a:rPr>
              <a:t>استخدام </a:t>
            </a:r>
            <a:r>
              <a:rPr lang="ar-SA" sz="3700" dirty="0">
                <a:solidFill>
                  <a:schemeClr val="tx1"/>
                </a:solidFill>
                <a:latin typeface="+mj-lt"/>
                <a:ea typeface="+mj-ea"/>
                <a:cs typeface="+mj-cs"/>
              </a:rPr>
              <a:t>المعلوماتية في تحديث الادارة التربوية والادارة المدرسية عن طريق اقامة الشبكات الداخلية فيما بينها </a:t>
            </a:r>
            <a:r>
              <a:rPr lang="ar-SA" sz="3700" dirty="0" smtClean="0">
                <a:solidFill>
                  <a:schemeClr val="tx1"/>
                </a:solidFill>
                <a:latin typeface="+mj-lt"/>
                <a:ea typeface="+mj-ea"/>
                <a:cs typeface="+mj-cs"/>
              </a:rPr>
              <a:t>.</a:t>
            </a:r>
            <a:endParaRPr lang="ar-SA" sz="37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pPr marL="457200" indent="-457200" rtl="1">
              <a:buFontTx/>
              <a:buChar char="-"/>
            </a:pPr>
            <a:r>
              <a:rPr lang="ar-SA" sz="3700" dirty="0" smtClean="0">
                <a:solidFill>
                  <a:schemeClr val="tx1"/>
                </a:solidFill>
                <a:latin typeface="+mj-lt"/>
                <a:ea typeface="+mj-ea"/>
                <a:cs typeface="+mj-cs"/>
              </a:rPr>
              <a:t>تعليم </a:t>
            </a:r>
            <a:r>
              <a:rPr lang="ar-SA" sz="3700" dirty="0">
                <a:solidFill>
                  <a:schemeClr val="tx1"/>
                </a:solidFill>
                <a:latin typeface="+mj-lt"/>
                <a:ea typeface="+mj-ea"/>
                <a:cs typeface="+mj-cs"/>
              </a:rPr>
              <a:t>الطلاب كيفية العمل مع الفريق في اطار روح التعاون والمشاركة والمبادرة.</a:t>
            </a:r>
          </a:p>
          <a:p>
            <a:pPr marL="457200" indent="-457200" rtl="1">
              <a:buFontTx/>
              <a:buChar char="-"/>
            </a:pPr>
            <a:r>
              <a:rPr lang="ar-SA" sz="3700" dirty="0">
                <a:solidFill>
                  <a:schemeClr val="tx1"/>
                </a:solidFill>
                <a:latin typeface="+mj-lt"/>
                <a:ea typeface="+mj-ea"/>
                <a:cs typeface="+mj-cs"/>
              </a:rPr>
              <a:t>مساعدة الطلاب على كيفية البحث عن المعرفة حتى يصبحوا شباب قادر على التعلم الذاتي.</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3624955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
            <a:ext cx="7086600" cy="5181600"/>
          </a:xfrm>
        </p:spPr>
        <p:txBody>
          <a:bodyPr>
            <a:noAutofit/>
          </a:bodyPr>
          <a:lstStyle/>
          <a:p>
            <a:r>
              <a:rPr lang="ar-SA" sz="3700" dirty="0" smtClean="0">
                <a:solidFill>
                  <a:schemeClr val="tx1"/>
                </a:solidFill>
                <a:latin typeface="+mj-lt"/>
                <a:ea typeface="+mj-ea"/>
                <a:cs typeface="+mj-cs"/>
              </a:rPr>
              <a:t>5- </a:t>
            </a:r>
            <a:r>
              <a:rPr lang="ar-SA" sz="3700" dirty="0" smtClean="0">
                <a:solidFill>
                  <a:schemeClr val="tx2">
                    <a:lumMod val="40000"/>
                    <a:lumOff val="60000"/>
                  </a:schemeClr>
                </a:solidFill>
                <a:latin typeface="+mj-lt"/>
                <a:ea typeface="+mj-ea"/>
                <a:cs typeface="+mj-cs"/>
              </a:rPr>
              <a:t>في مجال المعلم</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نظرا للتقدم المعرفي والتقدم التكنولوجي الذي فرض على المعلم ضرورة التعلم الذاتي والاهتمام بالتعليم المستمر، وهذا ما تنادي به التربية الدولية، وهذا يفيد المنظومة التربوية في:</a:t>
            </a:r>
          </a:p>
          <a:p>
            <a:r>
              <a:rPr lang="ar-SA" sz="3700" dirty="0" smtClean="0">
                <a:solidFill>
                  <a:schemeClr val="tx1"/>
                </a:solidFill>
                <a:latin typeface="+mj-lt"/>
                <a:ea typeface="+mj-ea"/>
                <a:cs typeface="+mj-cs"/>
              </a:rPr>
              <a:t>- حث المعلم على التفاعل مع الطلاب واتاحة الفرصة للمناقشة والحوار واقامة علاقات ديمقراطية معهم.</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marL="571500" indent="-571500" rtl="1">
              <a:buFontTx/>
              <a:buChar char="-"/>
            </a:pPr>
            <a:r>
              <a:rPr lang="ar-SA" sz="3700" dirty="0" smtClean="0">
                <a:solidFill>
                  <a:schemeClr val="tx1"/>
                </a:solidFill>
                <a:latin typeface="+mj-lt"/>
                <a:ea typeface="+mj-ea"/>
                <a:cs typeface="+mj-cs"/>
              </a:rPr>
              <a:t>تبسيط المعارف واستخدام التقنيات الحديثة في البحث والتدريس مع تحسين طرق التدريس.</a:t>
            </a:r>
          </a:p>
          <a:p>
            <a:pPr marL="571500" indent="-571500" rtl="1">
              <a:buFontTx/>
              <a:buChar char="-"/>
            </a:pPr>
            <a:r>
              <a:rPr lang="ar-SA" sz="3700" dirty="0" smtClean="0">
                <a:solidFill>
                  <a:schemeClr val="tx1"/>
                </a:solidFill>
                <a:latin typeface="+mj-lt"/>
                <a:ea typeface="+mj-ea"/>
                <a:cs typeface="+mj-cs"/>
              </a:rPr>
              <a:t>تحديد معايير علمية وتربوية وصحية وثقافية ملائمة لانتقاء المعلمين ترغبهم في العمل وتحفزهم على تطوير أدائهم.</a:t>
            </a:r>
          </a:p>
          <a:p>
            <a:pPr marL="571500" indent="-571500" rtl="1">
              <a:buFontTx/>
              <a:buChar char="-"/>
            </a:pPr>
            <a:r>
              <a:rPr lang="ar-SA" sz="3700" dirty="0" smtClean="0">
                <a:solidFill>
                  <a:schemeClr val="tx1"/>
                </a:solidFill>
                <a:latin typeface="+mj-lt"/>
                <a:ea typeface="+mj-ea"/>
                <a:cs typeface="+mj-cs"/>
              </a:rPr>
              <a:t>العمل على إعداد مصفوفة الكفاءات اللازمة لإعداد المعلم للتمكن من قيامه بأدواره التربوية والاجتماعية والانسانية.</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b="1" dirty="0" smtClean="0">
                <a:solidFill>
                  <a:srgbClr val="FF0000"/>
                </a:solidFill>
                <a:latin typeface="+mj-lt"/>
                <a:ea typeface="+mj-ea"/>
                <a:cs typeface="+mj-cs"/>
              </a:rPr>
              <a:t>الاتجاهات المعاصرة في التربية الدولية</a:t>
            </a:r>
          </a:p>
          <a:p>
            <a:pPr rtl="1"/>
            <a:r>
              <a:rPr lang="ar-SA" sz="3700" dirty="0" smtClean="0">
                <a:solidFill>
                  <a:schemeClr val="tx1"/>
                </a:solidFill>
                <a:latin typeface="+mj-lt"/>
                <a:ea typeface="+mj-ea"/>
                <a:cs typeface="+mj-cs"/>
              </a:rPr>
              <a:t>تتمثل الاتجاهات المعاصرة للتربية الدولية في الاتي: </a:t>
            </a:r>
            <a:endParaRPr lang="ar-SA" sz="3700" dirty="0">
              <a:solidFill>
                <a:schemeClr val="tx1"/>
              </a:solidFill>
              <a:latin typeface="+mj-lt"/>
              <a:ea typeface="+mj-ea"/>
              <a:cs typeface="+mj-cs"/>
            </a:endParaRPr>
          </a:p>
          <a:p>
            <a:pPr algn="l" rtl="1"/>
            <a:r>
              <a:rPr lang="en-US" sz="3700" dirty="0" smtClean="0">
                <a:solidFill>
                  <a:schemeClr val="tx2">
                    <a:lumMod val="40000"/>
                    <a:lumOff val="60000"/>
                  </a:schemeClr>
                </a:solidFill>
                <a:latin typeface="+mj-lt"/>
                <a:ea typeface="+mj-ea"/>
                <a:cs typeface="+mj-cs"/>
              </a:rPr>
              <a:t> </a:t>
            </a:r>
            <a:r>
              <a:rPr lang="ar-SA" sz="3700" dirty="0" smtClean="0">
                <a:solidFill>
                  <a:schemeClr val="tx2">
                    <a:lumMod val="40000"/>
                    <a:lumOff val="60000"/>
                  </a:schemeClr>
                </a:solidFill>
                <a:latin typeface="+mj-lt"/>
                <a:ea typeface="+mj-ea"/>
                <a:cs typeface="+mj-cs"/>
              </a:rPr>
              <a:t>1-التركيز على تدريس الثقافات</a:t>
            </a:r>
            <a:r>
              <a:rPr lang="ar-SA" sz="3700" dirty="0" smtClean="0">
                <a:solidFill>
                  <a:schemeClr val="tx1"/>
                </a:solidFill>
                <a:latin typeface="+mj-lt"/>
                <a:ea typeface="+mj-ea"/>
                <a:cs typeface="+mj-cs"/>
              </a:rPr>
              <a:t>: حيث يركز رجال التربية الدولية على الانفتاح الثقافي على دول العالم، مع تناول المفاهيم العامة للثقافة تللك الاشياء التي يشارك فيها جميع البشر، مع احترام وجهة نظر الاخرين. </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dirty="0" smtClean="0">
                <a:solidFill>
                  <a:schemeClr val="tx1"/>
                </a:solidFill>
                <a:latin typeface="+mj-lt"/>
                <a:ea typeface="+mj-ea"/>
                <a:cs typeface="+mj-cs"/>
              </a:rPr>
              <a:t>2- </a:t>
            </a:r>
            <a:r>
              <a:rPr lang="ar-SA" sz="3700" dirty="0" smtClean="0">
                <a:solidFill>
                  <a:schemeClr val="tx2">
                    <a:lumMod val="40000"/>
                    <a:lumOff val="60000"/>
                  </a:schemeClr>
                </a:solidFill>
                <a:latin typeface="+mj-lt"/>
                <a:ea typeface="+mj-ea"/>
                <a:cs typeface="+mj-cs"/>
              </a:rPr>
              <a:t>مناقشة القضايا العالمية الملحة</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حيث أصبحت القضايا العالمية الملحة مثل استغلال الارض، السلام، الأمن وحق تقرير المصير تناقش في كل مكان وزمان.</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dirty="0" smtClean="0">
                <a:solidFill>
                  <a:schemeClr val="tx1"/>
                </a:solidFill>
                <a:latin typeface="+mj-lt"/>
                <a:ea typeface="+mj-ea"/>
                <a:cs typeface="+mj-cs"/>
              </a:rPr>
              <a:t>3- </a:t>
            </a:r>
            <a:r>
              <a:rPr lang="ar-SA" sz="3700" dirty="0" smtClean="0">
                <a:solidFill>
                  <a:schemeClr val="tx2">
                    <a:lumMod val="40000"/>
                    <a:lumOff val="60000"/>
                  </a:schemeClr>
                </a:solidFill>
                <a:latin typeface="+mj-lt"/>
                <a:ea typeface="+mj-ea"/>
                <a:cs typeface="+mj-cs"/>
              </a:rPr>
              <a:t>التربية الكوبية</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ويقصد بها التربية التي تهتم باكساب الطلاب النعرفة ومهارات صنع القرار والمشاركة في تنمية المجتمع المحلي ودراسة المجتمع الاكبر والاهتمام بما وراء الحدود، وتعليم الطلاب كيفية البحث عن المعلومات واكتسابها من خلال رؤي متعددة.</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r>
              <a:rPr lang="ar-SA" sz="3700" dirty="0" smtClean="0">
                <a:solidFill>
                  <a:schemeClr val="tx1"/>
                </a:solidFill>
                <a:latin typeface="+mj-lt"/>
                <a:ea typeface="+mj-ea"/>
                <a:cs typeface="+mj-cs"/>
              </a:rPr>
              <a:t>4- </a:t>
            </a:r>
            <a:r>
              <a:rPr lang="ar-SA" sz="3700" dirty="0" smtClean="0">
                <a:solidFill>
                  <a:schemeClr val="tx2">
                    <a:lumMod val="40000"/>
                    <a:lumOff val="60000"/>
                  </a:schemeClr>
                </a:solidFill>
                <a:latin typeface="+mj-lt"/>
                <a:ea typeface="+mj-ea"/>
                <a:cs typeface="+mj-cs"/>
              </a:rPr>
              <a:t>الاهتمام بالاتصالات عن بعد</a:t>
            </a:r>
            <a:r>
              <a:rPr lang="ar-SA" sz="3700" dirty="0" smtClean="0">
                <a:solidFill>
                  <a:schemeClr val="tx1"/>
                </a:solidFill>
                <a:latin typeface="+mj-lt"/>
                <a:ea typeface="+mj-ea"/>
                <a:cs typeface="+mj-cs"/>
              </a:rPr>
              <a:t>:</a:t>
            </a:r>
          </a:p>
          <a:p>
            <a:r>
              <a:rPr lang="ar-SA" sz="3700" dirty="0" smtClean="0">
                <a:solidFill>
                  <a:schemeClr val="tx1"/>
                </a:solidFill>
                <a:latin typeface="+mj-lt"/>
                <a:ea typeface="+mj-ea"/>
                <a:cs typeface="+mj-cs"/>
              </a:rPr>
              <a:t>حيث تعتبر الشبكة الأساسية للتربية الدولية شبكة دولية للاتصالات عن بعد، ومن خلالها يمكن أن يعمل الطلاب بتعاون ويتم تبادل المعلومات فيما بينهم.</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466</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تابع أوجه الاستفادة من التربية الدولية في المنظومة التربوية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dell</cp:lastModifiedBy>
  <cp:revision>8</cp:revision>
  <dcterms:created xsi:type="dcterms:W3CDTF">2006-08-16T00:00:00Z</dcterms:created>
  <dcterms:modified xsi:type="dcterms:W3CDTF">2020-03-16T06:57:13Z</dcterms:modified>
</cp:coreProperties>
</file>