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7" r:id="rId5"/>
    <p:sldId id="260" r:id="rId6"/>
    <p:sldId id="262" r:id="rId7"/>
    <p:sldId id="263" r:id="rId8"/>
    <p:sldId id="264" r:id="rId9"/>
    <p:sldId id="269" r:id="rId10"/>
    <p:sldId id="265" r:id="rId11"/>
    <p:sldId id="266" r:id="rId12"/>
    <p:sldId id="259" r:id="rId13"/>
    <p:sldId id="270" r:id="rId14"/>
    <p:sldId id="271" r:id="rId15"/>
    <p:sldId id="272" r:id="rId16"/>
    <p:sldId id="273" r:id="rId17"/>
    <p:sldId id="274"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514"/>
            <a:ext cx="7772400" cy="1470025"/>
          </a:xfrm>
        </p:spPr>
        <p:txBody>
          <a:bodyPr/>
          <a:lstStyle/>
          <a:p>
            <a:r>
              <a:rPr lang="ar-SA" dirty="0" smtClean="0">
                <a:solidFill>
                  <a:srgbClr val="FF0000"/>
                </a:solidFill>
              </a:rPr>
              <a:t>الفصل الثالث</a:t>
            </a:r>
            <a:br>
              <a:rPr lang="ar-SA" dirty="0" smtClean="0">
                <a:solidFill>
                  <a:srgbClr val="FF0000"/>
                </a:solidFill>
              </a:rPr>
            </a:br>
            <a:r>
              <a:rPr lang="ar-SA" dirty="0" smtClean="0">
                <a:solidFill>
                  <a:srgbClr val="FF0000"/>
                </a:solidFill>
              </a:rPr>
              <a:t>العولمة في الميزان التربوي</a:t>
            </a:r>
            <a:endParaRPr lang="ar-EG" dirty="0">
              <a:solidFill>
                <a:srgbClr val="FF0000"/>
              </a:solidFill>
            </a:endParaRPr>
          </a:p>
        </p:txBody>
      </p:sp>
      <p:sp>
        <p:nvSpPr>
          <p:cNvPr id="3" name="Subtitle 2"/>
          <p:cNvSpPr>
            <a:spLocks noGrp="1"/>
          </p:cNvSpPr>
          <p:nvPr>
            <p:ph type="subTitle" idx="1"/>
          </p:nvPr>
        </p:nvSpPr>
        <p:spPr>
          <a:xfrm>
            <a:off x="762000" y="1905000"/>
            <a:ext cx="7543800" cy="4419600"/>
          </a:xfrm>
        </p:spPr>
        <p:txBody>
          <a:bodyPr>
            <a:normAutofit fontScale="77500" lnSpcReduction="20000"/>
          </a:bodyPr>
          <a:lstStyle/>
          <a:p>
            <a:r>
              <a:rPr lang="ar-SA" sz="4400" dirty="0" smtClean="0">
                <a:solidFill>
                  <a:schemeClr val="tx1"/>
                </a:solidFill>
                <a:latin typeface="+mj-lt"/>
                <a:ea typeface="+mj-ea"/>
                <a:cs typeface="+mj-cs"/>
              </a:rPr>
              <a:t>1- </a:t>
            </a:r>
            <a:r>
              <a:rPr lang="ar-SA" sz="4400" dirty="0" smtClean="0">
                <a:solidFill>
                  <a:schemeClr val="tx2">
                    <a:lumMod val="60000"/>
                    <a:lumOff val="40000"/>
                  </a:schemeClr>
                </a:solidFill>
                <a:latin typeface="+mj-lt"/>
                <a:ea typeface="+mj-ea"/>
                <a:cs typeface="+mj-cs"/>
              </a:rPr>
              <a:t>مفهوم العولمة</a:t>
            </a:r>
            <a:r>
              <a:rPr lang="ar-SA" sz="4400" dirty="0" smtClean="0">
                <a:solidFill>
                  <a:schemeClr val="tx1"/>
                </a:solidFill>
                <a:latin typeface="+mj-lt"/>
                <a:ea typeface="+mj-ea"/>
                <a:cs typeface="+mj-cs"/>
              </a:rPr>
              <a:t>:</a:t>
            </a:r>
          </a:p>
          <a:p>
            <a:r>
              <a:rPr lang="ar-SA" sz="4400" dirty="0" smtClean="0">
                <a:solidFill>
                  <a:schemeClr val="tx1"/>
                </a:solidFill>
                <a:latin typeface="+mj-lt"/>
                <a:ea typeface="+mj-ea"/>
                <a:cs typeface="+mj-cs"/>
              </a:rPr>
              <a:t>تتعدد تعريفات العولمة ومنها:</a:t>
            </a:r>
          </a:p>
          <a:p>
            <a:pPr algn="l" rtl="1"/>
            <a:r>
              <a:rPr lang="ar-SA" sz="4400" dirty="0" smtClean="0">
                <a:solidFill>
                  <a:schemeClr val="tx1"/>
                </a:solidFill>
                <a:latin typeface="+mj-lt"/>
                <a:ea typeface="+mj-ea"/>
                <a:cs typeface="+mj-cs"/>
              </a:rPr>
              <a:t>- تعني بالمعني الاقتصادي جعل الشىء على مستوى عالمي، أى نقله من حدود المراقب الى اللامحدود الذي ينأى عن كل مراقبة، والمحدود هنا هو اساسا الدولة القومية التي تتميز بحدودها الجغرافية والمراقبة الصارمة على مستوى التبادل التجاري، أما اللامحدود فالمقصود به العالم أى الكرة الارضية.</a:t>
            </a:r>
            <a:endParaRPr lang="ar-SA" dirty="0" smtClean="0"/>
          </a:p>
          <a:p>
            <a:r>
              <a:rPr lang="en-US" dirty="0" smtClean="0"/>
              <a:t> </a:t>
            </a:r>
            <a:endParaRPr lang="ar-SA" dirty="0" smtClean="0"/>
          </a:p>
          <a:p>
            <a:endParaRPr lang="ar-EG" dirty="0"/>
          </a:p>
        </p:txBody>
      </p:sp>
    </p:spTree>
    <p:extLst>
      <p:ext uri="{BB962C8B-B14F-4D97-AF65-F5344CB8AC3E}">
        <p14:creationId xmlns:p14="http://schemas.microsoft.com/office/powerpoint/2010/main" val="405724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u="sng" dirty="0" smtClean="0">
                <a:solidFill>
                  <a:schemeClr val="tx1"/>
                </a:solidFill>
                <a:latin typeface="+mj-lt"/>
                <a:ea typeface="+mj-ea"/>
                <a:cs typeface="+mj-cs"/>
              </a:rPr>
              <a:t>ويترتب على ذلك عدة مخاصر منها</a:t>
            </a:r>
            <a:r>
              <a:rPr lang="ar-SA" sz="3700" dirty="0" smtClean="0">
                <a:solidFill>
                  <a:schemeClr val="tx1"/>
                </a:solidFill>
                <a:latin typeface="+mj-lt"/>
                <a:ea typeface="+mj-ea"/>
                <a:cs typeface="+mj-cs"/>
              </a:rPr>
              <a:t>: بروز ما يطلق عليه بالحق في التدخل الخارجي في الشئون الداخلية للدول سواء أن كان ذلك من خلال الاستناد إلى قرارات مجلس الأمن أو من خلال الارادة المنفردة للولايات المتحدة الامريكية، بالاضافة الى الاتجاه نحو إعادة ترتيب الأوضاع الاقليمية في بعض المناطق الحساسة في العالم.</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09600"/>
            <a:ext cx="7086600" cy="5638800"/>
          </a:xfrm>
        </p:spPr>
        <p:txBody>
          <a:bodyPr>
            <a:noAutofit/>
          </a:bodyPr>
          <a:lstStyle/>
          <a:p>
            <a:pPr rtl="1"/>
            <a:r>
              <a:rPr lang="ar-SA" sz="3700" dirty="0" smtClean="0">
                <a:solidFill>
                  <a:schemeClr val="tx1"/>
                </a:solidFill>
                <a:latin typeface="+mj-lt"/>
                <a:ea typeface="+mj-ea"/>
                <a:cs typeface="+mj-cs"/>
              </a:rPr>
              <a:t>ويتمثل دور التربية في مواجهة العولمة السياسية في تعديل وضبط مسار هذه التأثيرات السياسية للعولمة من خلال تنمية الوعي بتوسيع الحريات والديمقراطية السليمة، وتقليل الهوة بين الشمال والجنوب، ومواجهة نزعات التطرف وظواهر العنف بحكمة ورؤية، وإشاعة مفاهيم السلام الدولي.</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839200" cy="6248400"/>
          </a:xfrm>
        </p:spPr>
        <p:txBody>
          <a:bodyPr>
            <a:noAutofit/>
          </a:bodyPr>
          <a:lstStyle/>
          <a:p>
            <a:pPr rtl="1"/>
            <a:r>
              <a:rPr lang="ar-SA" sz="3700" dirty="0" smtClean="0">
                <a:solidFill>
                  <a:schemeClr val="tx1"/>
                </a:solidFill>
                <a:latin typeface="+mj-lt"/>
                <a:ea typeface="+mj-ea"/>
                <a:cs typeface="+mj-cs"/>
              </a:rPr>
              <a:t>ج- </a:t>
            </a:r>
            <a:r>
              <a:rPr lang="ar-SA" sz="3700" dirty="0" smtClean="0">
                <a:solidFill>
                  <a:schemeClr val="accent6">
                    <a:lumMod val="75000"/>
                  </a:schemeClr>
                </a:solidFill>
                <a:latin typeface="+mj-lt"/>
                <a:ea typeface="+mj-ea"/>
                <a:cs typeface="+mj-cs"/>
              </a:rPr>
              <a:t>العولمة الثقافية</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وتعني هيمنة ثقافة واحدة على العالم وهي الثقافة الامريكية والتي تعتمد في انتشارها على التقدم الهائل في تقنية الاتصال، ولغتها السائدة هي لغة الصورة في ثقافة ما بعد المكتوب وهي سريعة الاغراء والتأثير، ولها منطقها الأخلاقي الذي لا يتفق بالضرورة مع ما تعارفت عليه الثقافات الأخرى، وجمهورها المستهدف هو القاعدة العريضية من الشباب على وجه خاص، والمادة المعروضة ينتمي معظمها إلى الثقافة الشعبية الأمريكية وهي تتسم غالبا بابهار الحواس وسرعة توالي الصورة والمعلومات والتأثير غير المباشر على تشكيل الوعي.</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6549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5943600"/>
          </a:xfrm>
        </p:spPr>
        <p:txBody>
          <a:bodyPr>
            <a:noAutofit/>
          </a:bodyPr>
          <a:lstStyle/>
          <a:p>
            <a:pPr rtl="1"/>
            <a:endParaRPr lang="ar-SA" sz="3700" u="sng" dirty="0" smtClean="0">
              <a:solidFill>
                <a:schemeClr val="tx1"/>
              </a:solidFill>
              <a:latin typeface="+mj-lt"/>
              <a:ea typeface="+mj-ea"/>
              <a:cs typeface="+mj-cs"/>
            </a:endParaRPr>
          </a:p>
          <a:p>
            <a:pPr rtl="1"/>
            <a:r>
              <a:rPr lang="ar-SA" sz="3700" u="sng" dirty="0" smtClean="0">
                <a:solidFill>
                  <a:schemeClr val="tx1"/>
                </a:solidFill>
                <a:latin typeface="+mj-lt"/>
                <a:ea typeface="+mj-ea"/>
                <a:cs typeface="+mj-cs"/>
              </a:rPr>
              <a:t>ويترتب على العولمة الثقافية عدة مخاطر </a:t>
            </a:r>
            <a:r>
              <a:rPr lang="ar-SA" sz="3700" dirty="0" smtClean="0">
                <a:solidFill>
                  <a:schemeClr val="tx1"/>
                </a:solidFill>
                <a:latin typeface="+mj-lt"/>
                <a:ea typeface="+mj-ea"/>
                <a:cs typeface="+mj-cs"/>
              </a:rPr>
              <a:t>منها: انتشار ثقافة الاستهلاك الفرعي التي تبعد الانسان عن واقعه وتجعله غريبا وهو يعيش في وطنه، اقصاء الثقافات المحلية وتهميشها.</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3673309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5943600"/>
          </a:xfrm>
        </p:spPr>
        <p:txBody>
          <a:bodyPr>
            <a:noAutofit/>
          </a:bodyPr>
          <a:lstStyle/>
          <a:p>
            <a:pPr rtl="1"/>
            <a:r>
              <a:rPr lang="ar-SA" sz="3700" u="sng" dirty="0" smtClean="0">
                <a:solidFill>
                  <a:schemeClr val="tx1"/>
                </a:solidFill>
                <a:latin typeface="+mj-lt"/>
                <a:ea typeface="+mj-ea"/>
                <a:cs typeface="+mj-cs"/>
              </a:rPr>
              <a:t>ويتمثل دور التربية في مواجهة العولمة الثافية </a:t>
            </a:r>
            <a:r>
              <a:rPr lang="ar-SA" sz="3700" dirty="0" smtClean="0">
                <a:solidFill>
                  <a:schemeClr val="tx1"/>
                </a:solidFill>
                <a:latin typeface="+mj-lt"/>
                <a:ea typeface="+mj-ea"/>
                <a:cs typeface="+mj-cs"/>
              </a:rPr>
              <a:t>في تأصيل الهوية الثقافية العربية الاسلامية لدى أبناء الأمة مع الأخذ بما هو ايجابي من مظاهر الثقافة العالمية، وإعادة تقديم ثقافتنا العربية بصورة تخلق الثقة والاحساس بالتميز لدى أبناء الأمة، وهذا لن يتأتي إلا من خلال خطة استراتيجية واضحة المعالم تتعاون فيها المؤسسات التربوية والاعلامية والقافية على المستويين القطري والقومي، فلا يكفي أن نعلن العولمة، بل ينبغي أن نعمل على توجيخ هذا التيار لمصالحنا والحد من تأثيراته السلبية التي تخدم أغراض القوي الدولية الكبري.</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872102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5943600"/>
          </a:xfrm>
        </p:spPr>
        <p:txBody>
          <a:bodyPr>
            <a:noAutofit/>
          </a:bodyPr>
          <a:lstStyle/>
          <a:p>
            <a:pPr rtl="1"/>
            <a:r>
              <a:rPr lang="ar-SA" sz="3700" dirty="0" smtClean="0">
                <a:solidFill>
                  <a:srgbClr val="FF0000"/>
                </a:solidFill>
                <a:latin typeface="+mj-lt"/>
                <a:ea typeface="+mj-ea"/>
                <a:cs typeface="+mj-cs"/>
              </a:rPr>
              <a:t>3- تحديات العولمة:</a:t>
            </a:r>
          </a:p>
          <a:p>
            <a:pPr rtl="1"/>
            <a:r>
              <a:rPr lang="ar-SA" sz="3700" dirty="0" smtClean="0">
                <a:solidFill>
                  <a:schemeClr val="tx1"/>
                </a:solidFill>
                <a:latin typeface="+mj-lt"/>
                <a:ea typeface="+mj-ea"/>
                <a:cs typeface="+mj-cs"/>
              </a:rPr>
              <a:t>تتمثل تحديات العولمة في الآتي:</a:t>
            </a:r>
          </a:p>
          <a:p>
            <a:pPr marL="571500" indent="-571500" algn="r" rtl="1">
              <a:buFontTx/>
              <a:buChar char="-"/>
            </a:pPr>
            <a:r>
              <a:rPr lang="ar-SA" sz="3600" dirty="0" smtClean="0">
                <a:solidFill>
                  <a:schemeClr val="tx1"/>
                </a:solidFill>
                <a:latin typeface="+mj-lt"/>
                <a:ea typeface="+mj-ea"/>
                <a:cs typeface="+mj-cs"/>
              </a:rPr>
              <a:t>اتساع الفجوة التكنولوجية بين الدول العربية وبين الدول المتقدمة.</a:t>
            </a:r>
          </a:p>
          <a:p>
            <a:pPr marL="571500" indent="-571500" algn="r" rtl="1">
              <a:buFontTx/>
              <a:buChar char="-"/>
            </a:pPr>
            <a:r>
              <a:rPr lang="ar-SA" sz="3600" dirty="0" smtClean="0">
                <a:solidFill>
                  <a:schemeClr val="tx1"/>
                </a:solidFill>
                <a:latin typeface="+mj-lt"/>
                <a:ea typeface="+mj-ea"/>
                <a:cs typeface="+mj-cs"/>
              </a:rPr>
              <a:t>تنبي قلة من الشباب بعض الأفكار الواردة من الخارج دون تحليل أو نقد.</a:t>
            </a:r>
          </a:p>
          <a:p>
            <a:pPr marL="571500" indent="-571500" algn="r" rtl="1">
              <a:buFontTx/>
              <a:buChar char="-"/>
            </a:pPr>
            <a:r>
              <a:rPr lang="ar-SA" sz="3600" dirty="0" smtClean="0">
                <a:solidFill>
                  <a:schemeClr val="tx1"/>
                </a:solidFill>
                <a:latin typeface="+mj-lt"/>
                <a:ea typeface="+mj-ea"/>
                <a:cs typeface="+mj-cs"/>
              </a:rPr>
              <a:t>وقوف الأمية الأبجدية والامية الثقافية حائلا لدى بعض فئات المجتمع عن ملاحقة التطورات التكنولوجية الهائلة.</a:t>
            </a:r>
          </a:p>
          <a:p>
            <a:pPr marL="571500" indent="-571500" algn="r" rtl="1">
              <a:buFontTx/>
              <a:buChar char="-"/>
            </a:pPr>
            <a:r>
              <a:rPr lang="ar-SA" sz="3600" dirty="0" smtClean="0">
                <a:solidFill>
                  <a:schemeClr val="tx1"/>
                </a:solidFill>
                <a:latin typeface="+mj-lt"/>
                <a:ea typeface="+mj-ea"/>
                <a:cs typeface="+mj-cs"/>
              </a:rPr>
              <a:t>انحراف قلة من الشباب عن التمسك بقيم المجتمع وسلوكياته وأخلاقه.</a:t>
            </a:r>
          </a:p>
          <a:p>
            <a:pPr marL="571500" indent="-571500" rtl="1">
              <a:buFontTx/>
              <a:buChar char="-"/>
            </a:pP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872102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5943600"/>
          </a:xfrm>
        </p:spPr>
        <p:txBody>
          <a:bodyPr>
            <a:noAutofit/>
          </a:bodyPr>
          <a:lstStyle/>
          <a:p>
            <a:pPr marL="571500" indent="-571500" algn="r" rtl="1">
              <a:buFontTx/>
              <a:buChar char="-"/>
            </a:pPr>
            <a:r>
              <a:rPr lang="ar-SA" sz="3600" dirty="0" smtClean="0">
                <a:solidFill>
                  <a:schemeClr val="tx1"/>
                </a:solidFill>
                <a:latin typeface="+mj-lt"/>
                <a:ea typeface="+mj-ea"/>
                <a:cs typeface="+mj-cs"/>
              </a:rPr>
              <a:t>مقاومة بعض الافراد لكل ما يرد من مجتمعات أخرى من ابداعات بحجة أن ذلك يتعارض مع أصالة المجتمع.</a:t>
            </a:r>
          </a:p>
          <a:p>
            <a:pPr marL="571500" indent="-571500" algn="r" rtl="1">
              <a:buFontTx/>
              <a:buChar char="-"/>
            </a:pPr>
            <a:r>
              <a:rPr lang="ar-SA" sz="3600" dirty="0" smtClean="0">
                <a:solidFill>
                  <a:schemeClr val="tx1"/>
                </a:solidFill>
                <a:latin typeface="+mj-lt"/>
                <a:ea typeface="+mj-ea"/>
                <a:cs typeface="+mj-cs"/>
              </a:rPr>
              <a:t>حدوث تصارع لدى البعض بين ما يتم بثه من خلال شبكات المعلومات والاقمار الصناعية وبين ما يتحلون به من قيم اجتماعية وسلوكية.</a:t>
            </a:r>
          </a:p>
          <a:p>
            <a:pPr marL="571500" indent="-571500" algn="r" rtl="1">
              <a:buFontTx/>
              <a:buChar char="-"/>
            </a:pPr>
            <a:r>
              <a:rPr lang="ar-SA" sz="3600" dirty="0" smtClean="0">
                <a:solidFill>
                  <a:schemeClr val="tx1"/>
                </a:solidFill>
                <a:latin typeface="+mj-lt"/>
                <a:ea typeface="+mj-ea"/>
                <a:cs typeface="+mj-cs"/>
              </a:rPr>
              <a:t>قصور دور البحث العلمي في التوصل إلى نتائج مبتكرة في مجال الحاجة إلى ادخال التكنولوجيا واساليب القنيات الحديثة.</a:t>
            </a:r>
          </a:p>
          <a:p>
            <a:pPr marL="571500" indent="-571500" algn="r" rtl="1">
              <a:buFontTx/>
              <a:buChar char="-"/>
            </a:pPr>
            <a:r>
              <a:rPr lang="ar-SA" sz="3600" dirty="0" smtClean="0">
                <a:solidFill>
                  <a:schemeClr val="tx1"/>
                </a:solidFill>
                <a:latin typeface="+mj-lt"/>
                <a:ea typeface="+mj-ea"/>
                <a:cs typeface="+mj-cs"/>
              </a:rPr>
              <a:t>نقص الوعي العلمي الكافي لدى بعض أفراد المجتمع وخاصة الأميين منهم ابجديا وثقافيا.</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410567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839200" cy="5943600"/>
          </a:xfrm>
        </p:spPr>
        <p:txBody>
          <a:bodyPr>
            <a:noAutofit/>
          </a:bodyPr>
          <a:lstStyle/>
          <a:p>
            <a:pPr marL="571500" indent="-571500" rtl="1">
              <a:buFontTx/>
              <a:buChar char="-"/>
            </a:pPr>
            <a:r>
              <a:rPr lang="ar-SA" sz="3700" dirty="0" smtClean="0">
                <a:solidFill>
                  <a:schemeClr val="tx1"/>
                </a:solidFill>
                <a:latin typeface="+mj-lt"/>
                <a:ea typeface="+mj-ea"/>
                <a:cs typeface="+mj-cs"/>
              </a:rPr>
              <a:t>تباين النظم السياسية في الحكم بين الدول العربية وبعضها الاخر وما ينجم عنه من تبديد الروابط بينها.</a:t>
            </a:r>
          </a:p>
          <a:p>
            <a:pPr marL="571500" indent="-571500" rtl="1">
              <a:buFontTx/>
              <a:buChar char="-"/>
            </a:pPr>
            <a:r>
              <a:rPr lang="ar-SA" sz="3700" smtClean="0">
                <a:solidFill>
                  <a:schemeClr val="tx1"/>
                </a:solidFill>
                <a:latin typeface="+mj-lt"/>
                <a:ea typeface="+mj-ea"/>
                <a:cs typeface="+mj-cs"/>
              </a:rPr>
              <a:t>قصور الاهتمام بدراسة آداب وفلسفات وتاريخ دول العالم المختلفة بوجه عام، خاصة بعد ظهور العولمة على العالم.</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410567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pPr rtl="1"/>
            <a:r>
              <a:rPr lang="ar-SA" sz="3700" dirty="0" smtClean="0">
                <a:solidFill>
                  <a:schemeClr val="tx1"/>
                </a:solidFill>
                <a:latin typeface="+mj-lt"/>
                <a:ea typeface="+mj-ea"/>
                <a:cs typeface="+mj-cs"/>
              </a:rPr>
              <a:t>- تعني تعميم الشىء وتوسيع دائرته، أو بعبارة أكثر دقة تعميم نمط من الأنماط الفكرية والسياسية والاقتصادية التي تختص به جماعة معينة أو نطاق معين أو أمة معينة على الجميع أو على العالم كله.</a:t>
            </a:r>
          </a:p>
        </p:txBody>
      </p:sp>
    </p:spTree>
    <p:extLst>
      <p:ext uri="{BB962C8B-B14F-4D97-AF65-F5344CB8AC3E}">
        <p14:creationId xmlns:p14="http://schemas.microsoft.com/office/powerpoint/2010/main" val="93831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endParaRPr lang="ar-SA" sz="3700" dirty="0" smtClean="0">
              <a:solidFill>
                <a:schemeClr val="tx1"/>
              </a:solidFill>
              <a:latin typeface="+mj-lt"/>
              <a:ea typeface="+mj-ea"/>
              <a:cs typeface="+mj-cs"/>
            </a:endParaRPr>
          </a:p>
          <a:p>
            <a:pPr rtl="1"/>
            <a:r>
              <a:rPr lang="ar-SA" sz="3700" dirty="0" smtClean="0">
                <a:solidFill>
                  <a:schemeClr val="tx1"/>
                </a:solidFill>
                <a:latin typeface="+mj-lt"/>
                <a:ea typeface="+mj-ea"/>
                <a:cs typeface="+mj-cs"/>
              </a:rPr>
              <a:t>- هي مرحلة من مراحل تطور النظام الرأسمالي، وفيها يذوب الشئون السياسية والاقتصادية والثقافية والسلوكية للدولة في الاطار العالمي من خلال الثورة الاتصالية والتكنولوجية والمعلوماتية، وشعارها عالم بلا حدود يسيطر فيها الطرف القوي على الطرف الضعيف.</a:t>
            </a:r>
            <a:endParaRPr lang="ar-SA" sz="37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8600"/>
            <a:ext cx="7086600" cy="5181600"/>
          </a:xfrm>
        </p:spPr>
        <p:txBody>
          <a:bodyPr>
            <a:noAutofit/>
          </a:bodyPr>
          <a:lstStyle/>
          <a:p>
            <a:r>
              <a:rPr lang="ar-SA" sz="3700" dirty="0" smtClean="0">
                <a:solidFill>
                  <a:schemeClr val="tx1"/>
                </a:solidFill>
                <a:latin typeface="+mj-lt"/>
                <a:ea typeface="+mj-ea"/>
                <a:cs typeface="+mj-cs"/>
              </a:rPr>
              <a:t>2- </a:t>
            </a:r>
            <a:r>
              <a:rPr lang="ar-SA" sz="3700" dirty="0" smtClean="0">
                <a:solidFill>
                  <a:schemeClr val="tx2">
                    <a:lumMod val="60000"/>
                    <a:lumOff val="40000"/>
                  </a:schemeClr>
                </a:solidFill>
                <a:latin typeface="+mj-lt"/>
                <a:ea typeface="+mj-ea"/>
                <a:cs typeface="+mj-cs"/>
              </a:rPr>
              <a:t>جوانب العولمة</a:t>
            </a:r>
            <a:r>
              <a:rPr lang="ar-SA" sz="3700" dirty="0" smtClean="0">
                <a:solidFill>
                  <a:schemeClr val="tx1"/>
                </a:solidFill>
                <a:latin typeface="+mj-lt"/>
                <a:ea typeface="+mj-ea"/>
                <a:cs typeface="+mj-cs"/>
              </a:rPr>
              <a:t>: </a:t>
            </a:r>
            <a:endParaRPr lang="ar-SA" sz="3700" dirty="0">
              <a:solidFill>
                <a:schemeClr val="tx1"/>
              </a:solidFill>
              <a:latin typeface="+mj-lt"/>
              <a:ea typeface="+mj-ea"/>
              <a:cs typeface="+mj-cs"/>
            </a:endParaRPr>
          </a:p>
          <a:p>
            <a:r>
              <a:rPr lang="ar-SA" sz="3700" dirty="0" smtClean="0">
                <a:solidFill>
                  <a:schemeClr val="tx1"/>
                </a:solidFill>
                <a:latin typeface="+mj-lt"/>
                <a:ea typeface="+mj-ea"/>
                <a:cs typeface="+mj-cs"/>
              </a:rPr>
              <a:t>أ- </a:t>
            </a:r>
            <a:r>
              <a:rPr lang="ar-SA" sz="3700" dirty="0" smtClean="0">
                <a:solidFill>
                  <a:schemeClr val="accent6">
                    <a:lumMod val="60000"/>
                    <a:lumOff val="40000"/>
                  </a:schemeClr>
                </a:solidFill>
                <a:latin typeface="+mj-lt"/>
                <a:ea typeface="+mj-ea"/>
                <a:cs typeface="+mj-cs"/>
              </a:rPr>
              <a:t>العولمة الاقتصادية</a:t>
            </a:r>
            <a:r>
              <a:rPr lang="ar-SA" sz="3700" dirty="0" smtClean="0">
                <a:solidFill>
                  <a:schemeClr val="tx1"/>
                </a:solidFill>
                <a:latin typeface="+mj-lt"/>
                <a:ea typeface="+mj-ea"/>
                <a:cs typeface="+mj-cs"/>
              </a:rPr>
              <a:t>:</a:t>
            </a:r>
          </a:p>
          <a:p>
            <a:r>
              <a:rPr lang="ar-SA" sz="3700" dirty="0" smtClean="0">
                <a:solidFill>
                  <a:schemeClr val="tx1"/>
                </a:solidFill>
                <a:latin typeface="+mj-lt"/>
                <a:ea typeface="+mj-ea"/>
                <a:cs typeface="+mj-cs"/>
              </a:rPr>
              <a:t>وتتمثل في حرية التبادل التجاري مع تسهيلات للخدمات والسلع وتشجيع الاستثمار الاجنبي المباشر والاستجابة المرنة لتنظيم أسواق عالمية، وتدعيم الحركة الحرة للعمل، ومن مظاهر العولمة الاقتصادية الاتي:</a:t>
            </a:r>
          </a:p>
        </p:txBody>
      </p:sp>
    </p:spTree>
    <p:extLst>
      <p:ext uri="{BB962C8B-B14F-4D97-AF65-F5344CB8AC3E}">
        <p14:creationId xmlns:p14="http://schemas.microsoft.com/office/powerpoint/2010/main" val="362495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
            <a:ext cx="7086600" cy="6172200"/>
          </a:xfrm>
        </p:spPr>
        <p:txBody>
          <a:bodyPr>
            <a:noAutofit/>
          </a:bodyPr>
          <a:lstStyle/>
          <a:p>
            <a:pPr marL="571500" indent="-571500" rtl="1">
              <a:buFontTx/>
              <a:buChar char="-"/>
            </a:pPr>
            <a:r>
              <a:rPr lang="ar-SA" sz="3700" dirty="0" smtClean="0">
                <a:solidFill>
                  <a:schemeClr val="tx1"/>
                </a:solidFill>
                <a:latin typeface="+mj-lt"/>
                <a:ea typeface="+mj-ea"/>
                <a:cs typeface="+mj-cs"/>
              </a:rPr>
              <a:t>زيادة معدلات التجارة العالمية.</a:t>
            </a:r>
          </a:p>
          <a:p>
            <a:pPr marL="571500" indent="-571500" rtl="1">
              <a:buFontTx/>
              <a:buChar char="-"/>
            </a:pPr>
            <a:r>
              <a:rPr lang="ar-SA" sz="3700" dirty="0" smtClean="0">
                <a:solidFill>
                  <a:schemeClr val="tx1"/>
                </a:solidFill>
                <a:latin typeface="+mj-lt"/>
                <a:ea typeface="+mj-ea"/>
                <a:cs typeface="+mj-cs"/>
              </a:rPr>
              <a:t>حركة انتقال التكنولوجيا ورأس المال والعمالة عبر حدود الدول.</a:t>
            </a:r>
          </a:p>
          <a:p>
            <a:pPr marL="571500" indent="-571500" rtl="1">
              <a:buFontTx/>
              <a:buChar char="-"/>
            </a:pPr>
            <a:r>
              <a:rPr lang="ar-SA" sz="3700" dirty="0" smtClean="0">
                <a:solidFill>
                  <a:schemeClr val="tx1"/>
                </a:solidFill>
                <a:latin typeface="+mj-lt"/>
                <a:ea typeface="+mj-ea"/>
                <a:cs typeface="+mj-cs"/>
              </a:rPr>
              <a:t>الزيادة الكبيرة في عدد الشركات متعددة الجنسيات. واتساع نطاق أنشطتها مع اتجاهها نحو الاندماج والتكتل ل خلق كيانات أكبر.</a:t>
            </a:r>
          </a:p>
          <a:p>
            <a:pPr marL="571500" indent="-571500" rtl="1">
              <a:buFontTx/>
              <a:buChar char="-"/>
            </a:pPr>
            <a:r>
              <a:rPr lang="ar-SA" sz="3700" dirty="0" smtClean="0">
                <a:solidFill>
                  <a:schemeClr val="tx1"/>
                </a:solidFill>
                <a:latin typeface="+mj-lt"/>
                <a:ea typeface="+mj-ea"/>
                <a:cs typeface="+mj-cs"/>
              </a:rPr>
              <a:t>عولة عمليات الانتاج والتسويق بالنسة إلى العديد من الصناعات الحديثة</a:t>
            </a:r>
          </a:p>
          <a:p>
            <a:pPr marL="571500" indent="-571500" rtl="1">
              <a:buFontTx/>
              <a:buChar char="-"/>
            </a:pPr>
            <a:r>
              <a:rPr lang="ar-SA" sz="3700" dirty="0" smtClean="0">
                <a:solidFill>
                  <a:schemeClr val="tx1"/>
                </a:solidFill>
                <a:latin typeface="+mj-lt"/>
                <a:ea typeface="+mj-ea"/>
                <a:cs typeface="+mj-cs"/>
              </a:rPr>
              <a:t>زيادة في التدفقات المالية عبر الحدود.</a:t>
            </a:r>
          </a:p>
        </p:txBody>
      </p:sp>
    </p:spTree>
    <p:extLst>
      <p:ext uri="{BB962C8B-B14F-4D97-AF65-F5344CB8AC3E}">
        <p14:creationId xmlns:p14="http://schemas.microsoft.com/office/powerpoint/2010/main" val="43073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09600"/>
            <a:ext cx="8763000" cy="6096000"/>
          </a:xfrm>
        </p:spPr>
        <p:txBody>
          <a:bodyPr>
            <a:noAutofit/>
          </a:bodyPr>
          <a:lstStyle/>
          <a:p>
            <a:pPr algn="just" rtl="1"/>
            <a:r>
              <a:rPr lang="ar-SA" sz="3700" u="sng" dirty="0" smtClean="0">
                <a:solidFill>
                  <a:schemeClr val="tx1"/>
                </a:solidFill>
                <a:latin typeface="+mj-lt"/>
                <a:ea typeface="+mj-ea"/>
                <a:cs typeface="+mj-cs"/>
              </a:rPr>
              <a:t>ويترتب على ذلك </a:t>
            </a:r>
            <a:r>
              <a:rPr lang="ar-SA" sz="3700" dirty="0" smtClean="0">
                <a:solidFill>
                  <a:schemeClr val="tx1"/>
                </a:solidFill>
                <a:latin typeface="+mj-lt"/>
                <a:ea typeface="+mj-ea"/>
                <a:cs typeface="+mj-cs"/>
              </a:rPr>
              <a:t>عدة مخاطر منها ما هو ناتج عن اتفاقية التجارة العالمية حيث فتح الأسواق العربية أمام السلع الاجنبية، وعدم قدرة الدول العربية على حماية المنتج الوطني، ومنها ما هو ناتج عن التكتلات الاقتصادية الكبري في ظل استمرار التفكك العربي، حيث أن الدول العربية تتعامل مع التكتلات بصورة منفردة ومن ثم تصبح قدرتها التفاوضية محدودة، ومنها ما هو ناتج الشركات العالمية العملاقة وهي شركات تفوق في قدراتها وامكاناتها الدول العربية ومن ثم تمثل خطرا وتهديدا مباشر للانشطة الاقتصادية. </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609600"/>
            <a:ext cx="8915400" cy="6019800"/>
          </a:xfrm>
        </p:spPr>
        <p:txBody>
          <a:bodyPr>
            <a:noAutofit/>
          </a:bodyPr>
          <a:lstStyle/>
          <a:p>
            <a:pPr rtl="1"/>
            <a:r>
              <a:rPr lang="ar-SA" sz="3700" u="sng" dirty="0" smtClean="0">
                <a:solidFill>
                  <a:schemeClr val="tx1"/>
                </a:solidFill>
                <a:latin typeface="+mj-lt"/>
                <a:ea typeface="+mj-ea"/>
                <a:cs typeface="+mj-cs"/>
              </a:rPr>
              <a:t>ويتوجب على التربية </a:t>
            </a:r>
            <a:r>
              <a:rPr lang="ar-SA" sz="3700" dirty="0" smtClean="0">
                <a:solidFill>
                  <a:schemeClr val="tx1"/>
                </a:solidFill>
                <a:latin typeface="+mj-lt"/>
                <a:ea typeface="+mj-ea"/>
                <a:cs typeface="+mj-cs"/>
              </a:rPr>
              <a:t>في ظل العولمة الاقتصادية إعداد جيل قادر على التعامل مع الولمة الاقتصادية والاستفادة من ايجابياتها في تعزيز البني الاقتصادية للمجتمع العربيى وتعزيز العلاقات الاقتصادية العربية والسوق العربية المشتركة التييمكن أن تشكل تجمعا اقتصاديا يمكن أن يؤثر في الساحة الاقتصادية العالمية، مع التركيز على تطوير المناهج التعليمية وتجديد بنيتها لتواكب احتياجات القرن الحادي والعشرين من القوي البشرية المهيأة للتأثير فيه والاستفادة من التقدم التكنولوجي في هذا المجال.</a:t>
            </a:r>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609600"/>
            <a:ext cx="7391400" cy="5638800"/>
          </a:xfrm>
        </p:spPr>
        <p:txBody>
          <a:bodyPr>
            <a:noAutofit/>
          </a:bodyPr>
          <a:lstStyle/>
          <a:p>
            <a:pPr rtl="1"/>
            <a:r>
              <a:rPr lang="ar-SA" sz="3700" dirty="0" smtClean="0">
                <a:solidFill>
                  <a:schemeClr val="tx1"/>
                </a:solidFill>
                <a:latin typeface="+mj-lt"/>
                <a:ea typeface="+mj-ea"/>
                <a:cs typeface="+mj-cs"/>
              </a:rPr>
              <a:t>ب- </a:t>
            </a:r>
            <a:r>
              <a:rPr lang="ar-SA" sz="3700" dirty="0" smtClean="0">
                <a:solidFill>
                  <a:schemeClr val="accent6">
                    <a:lumMod val="75000"/>
                  </a:schemeClr>
                </a:solidFill>
                <a:latin typeface="+mj-lt"/>
                <a:ea typeface="+mj-ea"/>
                <a:cs typeface="+mj-cs"/>
              </a:rPr>
              <a:t>العولمة السياسية</a:t>
            </a:r>
            <a:r>
              <a:rPr lang="ar-SA" sz="3700" dirty="0" smtClean="0">
                <a:solidFill>
                  <a:schemeClr val="tx1"/>
                </a:solidFill>
                <a:latin typeface="+mj-lt"/>
                <a:ea typeface="+mj-ea"/>
                <a:cs typeface="+mj-cs"/>
              </a:rPr>
              <a:t>:</a:t>
            </a:r>
          </a:p>
          <a:p>
            <a:pPr rtl="1"/>
            <a:r>
              <a:rPr lang="ar-SA" sz="3700" dirty="0" smtClean="0">
                <a:solidFill>
                  <a:schemeClr val="tx1"/>
                </a:solidFill>
                <a:latin typeface="+mj-lt"/>
                <a:ea typeface="+mj-ea"/>
                <a:cs typeface="+mj-cs"/>
              </a:rPr>
              <a:t>وتتمثل في إضعاف القيم المرتبطة بمفهوم الدولة وتقوية القيم الاساسية العولمية المشتركة، ويترتب على ذلك غياب سلطة الدولة والمراكز المتعددة للسلطة على المستويات العالمية والمحلية، وتصبح المنظمات الدولية ذات القوة الميطرة على المنظمة القومية، كما أصبحت القضايا المحلية تنافس في إطار عالمي.</a:t>
            </a:r>
            <a:endParaRPr lang="ar-SA" sz="3700" dirty="0" smtClean="0">
              <a:solidFill>
                <a:schemeClr val="tx1"/>
              </a:solidFill>
              <a:latin typeface="+mj-lt"/>
              <a:ea typeface="+mj-ea"/>
              <a:cs typeface="+mj-cs"/>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09600"/>
            <a:ext cx="8382000" cy="6019800"/>
          </a:xfrm>
        </p:spPr>
        <p:txBody>
          <a:bodyPr>
            <a:noAutofit/>
          </a:bodyPr>
          <a:lstStyle/>
          <a:p>
            <a:pPr rtl="1"/>
            <a:r>
              <a:rPr lang="ar-SA" sz="3700" dirty="0" smtClean="0">
                <a:solidFill>
                  <a:schemeClr val="tx1"/>
                </a:solidFill>
                <a:latin typeface="+mj-lt"/>
                <a:ea typeface="+mj-ea"/>
                <a:cs typeface="+mj-cs"/>
              </a:rPr>
              <a:t>ومن مظاهر العولمة السياسية:</a:t>
            </a:r>
          </a:p>
          <a:p>
            <a:pPr marL="571500" indent="-571500" algn="just" rtl="1">
              <a:buFontTx/>
              <a:buChar char="-"/>
            </a:pPr>
            <a:r>
              <a:rPr lang="ar-SA" sz="3600" dirty="0" smtClean="0">
                <a:solidFill>
                  <a:schemeClr val="tx1"/>
                </a:solidFill>
                <a:latin typeface="+mj-lt"/>
                <a:ea typeface="+mj-ea"/>
                <a:cs typeface="+mj-cs"/>
              </a:rPr>
              <a:t>انهيار النظام الدولي القديم وبروز ملامح نظام عالمي جديد.</a:t>
            </a:r>
          </a:p>
          <a:p>
            <a:pPr marL="571500" indent="-571500" algn="just" rtl="1">
              <a:buFontTx/>
              <a:buChar char="-"/>
            </a:pPr>
            <a:r>
              <a:rPr lang="ar-SA" sz="3600" dirty="0" smtClean="0">
                <a:solidFill>
                  <a:schemeClr val="tx1"/>
                </a:solidFill>
                <a:latin typeface="+mj-lt"/>
                <a:ea typeface="+mj-ea"/>
                <a:cs typeface="+mj-cs"/>
              </a:rPr>
              <a:t> تزايد المشكلات العالمية العابرة للحدود وتصاعد حدتها.</a:t>
            </a:r>
          </a:p>
          <a:p>
            <a:pPr marL="571500" indent="-571500" algn="just" rtl="1">
              <a:buFontTx/>
              <a:buChar char="-"/>
            </a:pPr>
            <a:r>
              <a:rPr lang="ar-SA" sz="3600" dirty="0" smtClean="0">
                <a:solidFill>
                  <a:schemeClr val="tx1"/>
                </a:solidFill>
                <a:latin typeface="+mj-lt"/>
                <a:ea typeface="+mj-ea"/>
                <a:cs typeface="+mj-cs"/>
              </a:rPr>
              <a:t>تنامي دور المجتمع المدني مثل منظمات حقوق الانسان وحماية البيئة ومراقبة الانتخابات ومساعدة اللاجئين.</a:t>
            </a:r>
          </a:p>
          <a:p>
            <a:pPr marL="571500" indent="-571500" algn="just" rtl="1">
              <a:buFontTx/>
              <a:buChar char="-"/>
            </a:pPr>
            <a:r>
              <a:rPr lang="ar-SA" sz="3600" dirty="0" smtClean="0">
                <a:solidFill>
                  <a:schemeClr val="tx1"/>
                </a:solidFill>
                <a:latin typeface="+mj-lt"/>
                <a:ea typeface="+mj-ea"/>
                <a:cs typeface="+mj-cs"/>
              </a:rPr>
              <a:t>اتساع مجالات عمل الامم المتحدة وتزايد اهتمامها بقضايا التنمية والتحول الديمقراطي ومكافحة الجريمة.</a:t>
            </a:r>
            <a:endParaRPr lang="ar-EG" sz="3600" dirty="0">
              <a:solidFill>
                <a:schemeClr val="tx1"/>
              </a:solidFill>
              <a:latin typeface="+mj-lt"/>
              <a:ea typeface="+mj-ea"/>
              <a:cs typeface="+mj-cs"/>
            </a:endParaRPr>
          </a:p>
        </p:txBody>
      </p:sp>
    </p:spTree>
    <p:extLst>
      <p:ext uri="{BB962C8B-B14F-4D97-AF65-F5344CB8AC3E}">
        <p14:creationId xmlns:p14="http://schemas.microsoft.com/office/powerpoint/2010/main" val="3311872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959</Words>
  <Application>Microsoft Office PowerPoint</Application>
  <PresentationFormat>On-screen Show (4:3)</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الفصل الثالث العولمة في الميزان التربوي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dell</cp:lastModifiedBy>
  <cp:revision>16</cp:revision>
  <dcterms:created xsi:type="dcterms:W3CDTF">2006-08-16T00:00:00Z</dcterms:created>
  <dcterms:modified xsi:type="dcterms:W3CDTF">2020-03-16T08:00:05Z</dcterms:modified>
</cp:coreProperties>
</file>