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ar-EG" dirty="0" smtClean="0">
                <a:solidFill>
                  <a:srgbClr val="FF0000"/>
                </a:solidFill>
              </a:rPr>
              <a:t>المحاضرة </a:t>
            </a:r>
            <a:r>
              <a:rPr lang="ar-EG" dirty="0" smtClean="0">
                <a:solidFill>
                  <a:srgbClr val="FF0000"/>
                </a:solidFill>
              </a:rPr>
              <a:t>السادسة فسيولوجى نبات خاص</a:t>
            </a:r>
            <a:endParaRPr lang="ar-EG" dirty="0" smtClean="0">
              <a:solidFill>
                <a:srgbClr val="FF0000"/>
              </a:solidFill>
            </a:endParaRPr>
          </a:p>
          <a:p>
            <a:pPr algn="ctr" rtl="1"/>
            <a:r>
              <a:rPr lang="ar-EG" dirty="0" smtClean="0">
                <a:solidFill>
                  <a:srgbClr val="FF0000"/>
                </a:solidFill>
              </a:rPr>
              <a:t>انواع الاجهادات </a:t>
            </a:r>
            <a:r>
              <a:rPr lang="ar-EG" dirty="0" smtClean="0">
                <a:solidFill>
                  <a:srgbClr val="FF0000"/>
                </a:solidFill>
              </a:rPr>
              <a:t>المختلفة</a:t>
            </a:r>
          </a:p>
          <a:p>
            <a:pPr algn="ctr" rtl="1"/>
            <a:r>
              <a:rPr lang="ar-EG" dirty="0" smtClean="0">
                <a:solidFill>
                  <a:srgbClr val="FF0000"/>
                </a:solidFill>
              </a:rPr>
              <a:t>إعداد</a:t>
            </a:r>
            <a:endParaRPr lang="ar-EG" dirty="0" smtClean="0">
              <a:solidFill>
                <a:srgbClr val="FF0000"/>
              </a:solidFill>
            </a:endParaRPr>
          </a:p>
          <a:p>
            <a:pPr algn="ctr" rtl="1"/>
            <a:r>
              <a:rPr lang="ar-EG" dirty="0" smtClean="0">
                <a:solidFill>
                  <a:srgbClr val="FF0000"/>
                </a:solidFill>
              </a:rPr>
              <a:t>د/رضا زويل</a:t>
            </a:r>
          </a:p>
        </p:txBody>
      </p:sp>
    </p:spTree>
    <p:extLst>
      <p:ext uri="{BB962C8B-B14F-4D97-AF65-F5344CB8AC3E}">
        <p14:creationId xmlns:p14="http://schemas.microsoft.com/office/powerpoint/2010/main" val="3046710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5867400"/>
          </a:xfrm>
        </p:spPr>
        <p:txBody>
          <a:bodyPr>
            <a:normAutofit fontScale="77500" lnSpcReduction="20000"/>
          </a:bodyPr>
          <a:lstStyle/>
          <a:p>
            <a:r>
              <a:rPr lang="ar-EG" b="1" dirty="0"/>
              <a:t>التغيرات المورفولوجية والفسيولوجية الناتجة عن الإجهاد الناشئ عن البرودة</a:t>
            </a:r>
          </a:p>
          <a:p>
            <a:r>
              <a:rPr lang="en-US" b="1" dirty="0"/>
              <a:t>Cold stress</a:t>
            </a:r>
          </a:p>
          <a:p>
            <a:r>
              <a:rPr lang="ar-EG" b="1" dirty="0"/>
              <a:t>١  نقص المحتوى المائى فى الأنسجة النباتية مما يؤدى إلى موت النبات فى النهاية.</a:t>
            </a:r>
          </a:p>
          <a:p>
            <a:r>
              <a:rPr lang="ar-EG" b="1" dirty="0"/>
              <a:t>٢  البرودة فوق درجة التجمد تسبب أضرار كبيرة للنبات الإستوائية وتحت الإستوائية وقد يموت النبات</a:t>
            </a:r>
          </a:p>
          <a:p>
            <a:r>
              <a:rPr lang="ar-EG" b="1" dirty="0"/>
              <a:t>فى النهاية وخاصة إذا ما تعرضت لدرجة ٠.٥  ٥.٥ مْ لمدة ٣٦ ساعة وذلك بسبب التحولات الغذائية</a:t>
            </a:r>
          </a:p>
          <a:p>
            <a:r>
              <a:rPr lang="ar-EG" b="1" dirty="0"/>
              <a:t>المضطربة تحت هذه الظروف.</a:t>
            </a:r>
          </a:p>
          <a:p>
            <a:r>
              <a:rPr lang="ar-EG" b="1" dirty="0"/>
              <a:t>٣ – إنخفاض الحرارة لدرجة التجمد تؤدى إلى تجمد الماء داخل وبين الخلايا مكوناً بللورات ثلجية تعمل</a:t>
            </a:r>
          </a:p>
          <a:p>
            <a:r>
              <a:rPr lang="ar-EG" b="1" dirty="0"/>
              <a:t>على تهتك الجدر والأغشية البلازمية مما يؤدى إلى موت الخلايا.</a:t>
            </a:r>
          </a:p>
          <a:p>
            <a:r>
              <a:rPr lang="ar-EG" b="1" dirty="0"/>
              <a:t>٤  إنخفاض درجة الحرارة يؤدى إلى سحب الماء من الخلايا إلى المسافات البينية مما يؤدى إلى جفاف</a:t>
            </a:r>
          </a:p>
          <a:p>
            <a:r>
              <a:rPr lang="ar-EG" b="1" dirty="0"/>
              <a:t>البروتوبلازم فتتغير صفاته وربما يتجمد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29819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r>
              <a:rPr lang="ar-EG" b="1" dirty="0"/>
              <a:t>التغيرات البيوكيماوية الناشئة عن إجهاد البرودة:</a:t>
            </a:r>
          </a:p>
          <a:p>
            <a:r>
              <a:rPr lang="ar-EG" b="1" dirty="0"/>
              <a:t>تحت ظروف البرودة. وهذا </a:t>
            </a:r>
            <a:r>
              <a:rPr lang="en-US" b="1" dirty="0"/>
              <a:t>a- Tocopherol ١  </a:t>
            </a:r>
            <a:r>
              <a:rPr lang="ar-EG" b="1" dirty="0"/>
              <a:t>لوحظ نقص واضح فى محتوى الكلوروبلاست من</a:t>
            </a:r>
          </a:p>
          <a:p>
            <a:r>
              <a:rPr lang="ar-EG" b="1" dirty="0"/>
              <a:t>المركب من أهم مركبات مضادات الأكسدة فى الكلوربلاست.</a:t>
            </a:r>
          </a:p>
          <a:p>
            <a:r>
              <a:rPr lang="en-US" b="1" dirty="0"/>
              <a:t>(ROS) </a:t>
            </a:r>
            <a:r>
              <a:rPr lang="ar-EG" b="1" dirty="0"/>
              <a:t>مثل </a:t>
            </a:r>
            <a:r>
              <a:rPr lang="en-US" b="1" dirty="0"/>
              <a:t>Free radicals ٢  </a:t>
            </a:r>
            <a:r>
              <a:rPr lang="ar-EG" b="1" dirty="0"/>
              <a:t>تنشيط بعض التفاعلات والتحورات فى التحولات الغذائية ويتبعها إنتاج</a:t>
            </a:r>
          </a:p>
          <a:p>
            <a:r>
              <a:rPr lang="en-US" b="1" dirty="0"/>
              <a:t>.DNA </a:t>
            </a:r>
            <a:r>
              <a:rPr lang="ar-EG" b="1" dirty="0"/>
              <a:t>والتى لها تأثير مدمر على الأغشية البلازمية والمحتوى من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41564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70000" lnSpcReduction="20000"/>
          </a:bodyPr>
          <a:lstStyle/>
          <a:p>
            <a:r>
              <a:rPr lang="ar-EG" b="1" dirty="0"/>
              <a:t>الإجهاد الناشئ عن الحرارة المرتفعة</a:t>
            </a:r>
          </a:p>
          <a:p>
            <a:r>
              <a:rPr lang="en-US" b="1" dirty="0"/>
              <a:t>Heat stress</a:t>
            </a:r>
          </a:p>
          <a:p>
            <a:r>
              <a:rPr lang="ar-EG" b="1" dirty="0"/>
              <a:t>التغيرات الفسيولوجية الناتجة عن إرتفاع درجة الحرارة:</a:t>
            </a:r>
          </a:p>
          <a:p>
            <a:r>
              <a:rPr lang="ar-EG" b="1" dirty="0"/>
              <a:t>١  يؤدى إرتفاع درجة الحرارة إلى زيادة معدل النتح بدرجة أكبر من معدل الإمتصاص مما يؤدى إلى</a:t>
            </a:r>
          </a:p>
          <a:p>
            <a:r>
              <a:rPr lang="ar-EG" b="1" dirty="0"/>
              <a:t>نقص شديد فى المحتوى المائى للأنسجة مما يؤدى أيضاً إلى موت الأوراق والأفرع وقد يموت النبات</a:t>
            </a:r>
          </a:p>
          <a:p>
            <a:r>
              <a:rPr lang="ar-EG" b="1" dirty="0"/>
              <a:t>فى النهاية.</a:t>
            </a:r>
          </a:p>
          <a:p>
            <a:r>
              <a:rPr lang="ar-EG" b="1" dirty="0"/>
              <a:t>٢  إرتفاع درجة الحرارة يؤدى إلى حدوث إضطرابات فى التحولات الغذائية بالخلايا فمثلاً يزيد معدل الهدم</a:t>
            </a:r>
          </a:p>
          <a:p>
            <a:r>
              <a:rPr lang="ar-EG" b="1" dirty="0"/>
              <a:t>(التنفس) بدرجة أكبر من معدل البناء فيصبح النبات قزماً ويموت فى النهاية.</a:t>
            </a:r>
          </a:p>
          <a:p>
            <a:r>
              <a:rPr lang="ar-EG" b="1" dirty="0"/>
              <a:t>٣  إرتفاع درجة حرارة التربة فى بعض الأحيان إلى ٧٠ مْ يؤدى إلى موت سيقان النباتات الصغيرة</a:t>
            </a:r>
          </a:p>
          <a:p>
            <a:r>
              <a:rPr lang="ar-EG" b="1" dirty="0"/>
              <a:t>الملاصقة للتربة.</a:t>
            </a:r>
          </a:p>
          <a:p>
            <a:r>
              <a:rPr lang="ar-EG" b="1" dirty="0"/>
              <a:t>٤  بعض النباتات تتحمل درجات الحرارة المرتفعة وذلك بإحاطة سيقان بعض الأشجار بطبقة سميكة من</a:t>
            </a:r>
          </a:p>
          <a:p>
            <a:r>
              <a:rPr lang="ar-EG" b="1" dirty="0"/>
              <a:t>الفللين (القلف) وهو رديء التوصيل للحرارة.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87327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/>
          <a:lstStyle/>
          <a:p>
            <a:r>
              <a:rPr lang="ar-EG" b="1" dirty="0"/>
              <a:t>تعرض النباتات لدرجات حرارة مرتفعة يؤدى إلى نقص فى تخليق البروتينات الطبيعية وكذلك يحدث</a:t>
            </a:r>
          </a:p>
          <a:p>
            <a:r>
              <a:rPr lang="ar-EG" b="1" dirty="0"/>
              <a:t>مما يؤدى للحصول على </a:t>
            </a:r>
            <a:r>
              <a:rPr lang="en-US" b="1" dirty="0"/>
              <a:t>Translation &amp; Transcription </a:t>
            </a:r>
            <a:r>
              <a:rPr lang="ar-EG" b="1" dirty="0"/>
              <a:t>تغير فى عمليتى النسخ والترجمة</a:t>
            </a:r>
          </a:p>
          <a:p>
            <a:r>
              <a:rPr lang="ar-EG" b="1" dirty="0"/>
              <a:t>ويتخلق هذا البروتين إذا ما تعرض النبات </a:t>
            </a:r>
            <a:r>
              <a:rPr lang="en-US" b="1" dirty="0"/>
              <a:t>Heat shock protein (HSP) </a:t>
            </a:r>
            <a:r>
              <a:rPr lang="ar-EG" b="1" dirty="0"/>
              <a:t>بروتين جديد يعرف بإسم</a:t>
            </a:r>
          </a:p>
          <a:p>
            <a:r>
              <a:rPr lang="ar-EG" b="1" dirty="0"/>
              <a:t>لدرجة حرارة بأعلى من الحد الأمثل بحوالى ٥ مْ.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5068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943600"/>
          </a:xfrm>
        </p:spPr>
        <p:txBody>
          <a:bodyPr>
            <a:normAutofit lnSpcReduction="10000"/>
          </a:bodyPr>
          <a:lstStyle/>
          <a:p>
            <a:r>
              <a:rPr lang="ar-EG" b="1" dirty="0"/>
              <a:t>درجة الحرارة المرتفعة تؤدى إلى حدوث أضرار فى التركيب الخلوى وكذلك تراكيب العضيات فى</a:t>
            </a:r>
          </a:p>
          <a:p>
            <a:r>
              <a:rPr lang="ar-EG" b="1" dirty="0"/>
              <a:t>الخلية ويحدث أيضاً تدهور فى وظيفة الأغشية البلازمية كما يحدث أيضاً تغيير فى التعبير الجينى</a:t>
            </a:r>
          </a:p>
          <a:p>
            <a:r>
              <a:rPr lang="en-US" b="1" dirty="0"/>
              <a:t>Gene expression</a:t>
            </a:r>
          </a:p>
          <a:p>
            <a:r>
              <a:rPr lang="ar-EG" b="1" dirty="0"/>
              <a:t>التغيرات البيوكيماوية الناشئة عن الإجهاد الحرارى:</a:t>
            </a:r>
          </a:p>
          <a:p>
            <a:r>
              <a:rPr lang="ar-EG" b="1" dirty="0"/>
              <a:t>بكميات وفيرة وهذه الجذيرات الحرة لها تأثير مدمر </a:t>
            </a:r>
            <a:r>
              <a:rPr lang="en-US" b="1" dirty="0"/>
              <a:t>ROS </a:t>
            </a:r>
            <a:r>
              <a:rPr lang="ar-EG" b="1" dirty="0"/>
              <a:t>لوحظ أن تحت تأثير الحرارة المرتفعة يتم إنتاج</a:t>
            </a:r>
          </a:p>
          <a:p>
            <a:r>
              <a:rPr lang="ar-EG" b="1" dirty="0"/>
              <a:t>على نواتج التحولات الغذائية كما أنها تقوم بأكسدة الأغشية البلازمية وإتلافها كما أنها تدمر المحتوى من</a:t>
            </a:r>
          </a:p>
          <a:p>
            <a:r>
              <a:rPr lang="en-US" b="1" dirty="0"/>
              <a:t>.DNA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95636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389120"/>
          </a:xfrm>
        </p:spPr>
        <p:txBody>
          <a:bodyPr/>
          <a:lstStyle/>
          <a:p>
            <a:pPr algn="r"/>
            <a:r>
              <a:rPr lang="ar-EG" b="1" dirty="0" smtClean="0"/>
              <a:t>المراجع</a:t>
            </a:r>
          </a:p>
          <a:p>
            <a:pPr algn="r"/>
            <a:r>
              <a:rPr lang="ar-EG" dirty="0"/>
              <a:t>فسيولوجيا النبات  د/ محب طه صقر أستاذ فسيولوجيا النبات  كلية الزراعة  جامعة </a:t>
            </a:r>
            <a:r>
              <a:rPr lang="ar-EG" dirty="0" smtClean="0"/>
              <a:t>المنصورة.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8000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"/>
            <a:ext cx="8229600" cy="594360"/>
          </a:xfrm>
        </p:spPr>
        <p:txBody>
          <a:bodyPr>
            <a:normAutofit fontScale="90000"/>
          </a:bodyPr>
          <a:lstStyle/>
          <a:p>
            <a:pPr algn="ctr"/>
            <a:r>
              <a:rPr lang="ar-EG" sz="4000" dirty="0" smtClean="0"/>
              <a:t>الاجهاد الملحى</a:t>
            </a: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5344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Salinity Stress physiology</a:t>
            </a:r>
            <a:endParaRPr lang="en-US" sz="3100" b="1" dirty="0">
              <a:solidFill>
                <a:srgbClr val="FF0000"/>
              </a:solidFill>
            </a:endParaRPr>
          </a:p>
          <a:p>
            <a:r>
              <a:rPr lang="en-US" sz="3100" b="1" dirty="0"/>
              <a:t>:Effect of salinity stress on growth </a:t>
            </a:r>
            <a:r>
              <a:rPr lang="ar-EG" sz="3100" b="1" dirty="0"/>
              <a:t>ثالثاً: تأثير الإجهاد الملحى على النمو</a:t>
            </a:r>
          </a:p>
          <a:p>
            <a:r>
              <a:rPr lang="ar-EG" sz="3100" b="1" dirty="0"/>
              <a:t>أوضح العديد من العلماء أن للإجهاد الملحى تأثير مثبط على النمو الخضرى للنباتات وهذا التثبيط قد يرجع</a:t>
            </a:r>
          </a:p>
          <a:p>
            <a:r>
              <a:rPr lang="ar-EG" sz="3100" b="1" dirty="0"/>
              <a:t>إلى الأسباب التالية:</a:t>
            </a:r>
          </a:p>
          <a:p>
            <a:r>
              <a:rPr lang="ar-EG" sz="3100" b="1" dirty="0"/>
              <a:t>١  نقص إمتصاص النبات للماء يسبب زيادة تركيز الأملاح فى وسط الإمتصاص.</a:t>
            </a:r>
          </a:p>
          <a:p>
            <a:r>
              <a:rPr lang="ar-EG" sz="3100" b="1" dirty="0"/>
              <a:t>٢  نقص فى جميع أنشطة التحولات الغذائية فى الخلايا النباتية.</a:t>
            </a:r>
          </a:p>
          <a:p>
            <a:r>
              <a:rPr lang="ar-EG" sz="3100" b="1" dirty="0"/>
              <a:t>٣  نقص واضح فى النشاط المرستيمى للخلايا وكذلك نقص واضح فى إستطالة الخلايا.</a:t>
            </a:r>
          </a:p>
          <a:p>
            <a:r>
              <a:rPr lang="ar-EG" sz="3100" b="1" dirty="0"/>
              <a:t>٤  زيادة واضحة فى معدل تنفس الخلايا مما يستهلك جزء وافر من الطاقة.</a:t>
            </a:r>
          </a:p>
          <a:p>
            <a:r>
              <a:rPr lang="ar-EG" sz="3100" b="1" dirty="0"/>
              <a:t>٥  هدم الخلايا النباتية النامية وبالتالى لا تؤدى الخلايا وظيفتها المعتادة.</a:t>
            </a:r>
          </a:p>
          <a:p>
            <a:r>
              <a:rPr lang="ar-EG" sz="3100" b="1" dirty="0"/>
              <a:t>٦  نقص إمداد الخلايا والأنسجة بإحتياجاتها الأساسية من نواتج التحولات الغذائية.</a:t>
            </a:r>
          </a:p>
          <a:p>
            <a:r>
              <a:rPr lang="ar-EG" sz="3100" b="1" dirty="0"/>
              <a:t>٧  زيادة الأملاح فى التربة تؤدى إلى نقص واضح فى انقسام الخلايا وإستطالتها.</a:t>
            </a:r>
          </a:p>
          <a:p>
            <a:r>
              <a:rPr lang="ar-EG" sz="3100" b="1" dirty="0"/>
              <a:t>٨  حدوث خلل واضح وعدم توازن فى المحتوى الهرمونى الداخلى فى الأنسجة النباتية.</a:t>
            </a:r>
            <a:endParaRPr lang="ar-EG" sz="3100" dirty="0"/>
          </a:p>
        </p:txBody>
      </p:sp>
    </p:spTree>
    <p:extLst>
      <p:ext uri="{BB962C8B-B14F-4D97-AF65-F5344CB8AC3E}">
        <p14:creationId xmlns:p14="http://schemas.microsoft.com/office/powerpoint/2010/main" val="3249637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70000" lnSpcReduction="20000"/>
          </a:bodyPr>
          <a:lstStyle/>
          <a:p>
            <a:r>
              <a:rPr lang="ar-EG" b="1" dirty="0"/>
              <a:t>النقص الواضح فى تحولات البروتين ونقص تخليق الأحماض النووية فى الأنسجة النباتية.</a:t>
            </a:r>
          </a:p>
          <a:p>
            <a:r>
              <a:rPr lang="ar-EG" b="1" dirty="0"/>
              <a:t>١٠  الإجهاد الملحى يؤدى إلى نقص النمو من خلال التأثير المثبط على أنشطة التحولات الغذائية،</a:t>
            </a:r>
          </a:p>
          <a:p>
            <a:r>
              <a:rPr lang="ar-EG" b="1" dirty="0"/>
              <a:t>عدم التوازن الأسموزى ، النقص الواضح فى امتصاص العناصر المغذية ، نقص تخليق</a:t>
            </a:r>
          </a:p>
          <a:p>
            <a:r>
              <a:rPr lang="ar-EG" b="1" dirty="0"/>
              <a:t>البروتين ، نقص واضح فى عملية البناء الضوئى.</a:t>
            </a:r>
          </a:p>
          <a:p>
            <a:r>
              <a:rPr lang="ar-EG" b="1" dirty="0"/>
              <a:t>بسبب تراكم بعض الأيونات فى خلايا أنسجة النبات مثل </a:t>
            </a:r>
            <a:r>
              <a:rPr lang="en-US" b="1" dirty="0"/>
              <a:t>Toxicity ١١  </a:t>
            </a:r>
            <a:r>
              <a:rPr lang="ar-EG" b="1" dirty="0"/>
              <a:t>حدوث سمية</a:t>
            </a:r>
          </a:p>
          <a:p>
            <a:r>
              <a:rPr lang="en-US" b="1" dirty="0"/>
              <a:t>.Cl- &amp; Na </a:t>
            </a:r>
            <a:r>
              <a:rPr lang="ar-EG" b="1" dirty="0"/>
              <a:t>أيونات</a:t>
            </a:r>
          </a:p>
          <a:p>
            <a:r>
              <a:rPr lang="en-US" b="1" dirty="0"/>
              <a:t>P ، ( </a:t>
            </a:r>
            <a:r>
              <a:rPr lang="ar-EG" b="1" dirty="0"/>
              <a:t>البوتاسيوم ) </a:t>
            </a:r>
            <a:r>
              <a:rPr lang="en-US" b="1" dirty="0"/>
              <a:t>K ١٢  </a:t>
            </a:r>
            <a:r>
              <a:rPr lang="ar-EG" b="1" dirty="0"/>
              <a:t>حدوث نقص واضح وحاد فى المحتوى وكذلك إمتصاص عناصر</a:t>
            </a:r>
          </a:p>
          <a:p>
            <a:r>
              <a:rPr lang="ar-EG" b="1" dirty="0"/>
              <a:t>(الفوسفور).</a:t>
            </a:r>
          </a:p>
          <a:p>
            <a:r>
              <a:rPr lang="ar-EG" b="1" dirty="0"/>
              <a:t>١٣  نقص واضح فى إمتصاص عناصر المغذيات الصغرى.</a:t>
            </a:r>
          </a:p>
          <a:p>
            <a:r>
              <a:rPr lang="ar-EG" b="1" dirty="0"/>
              <a:t>١٤  حدوث شيخوخة مبكرة للأوراق النباتية وإصفرارها وظهور بقع ميته على الأوراق. وذلك</a:t>
            </a:r>
          </a:p>
          <a:p>
            <a:r>
              <a:rPr lang="ar-EG" b="1" dirty="0"/>
              <a:t>نتيجة لتراكم العناصر السامة فى خلايا أنسجة الورقة.</a:t>
            </a:r>
          </a:p>
          <a:p>
            <a:r>
              <a:rPr lang="ar-EG" b="1" dirty="0"/>
              <a:t>١٥  نقص واضح فى المساحة الورقية وبالتالى حدوث نقص فى كفاءة عملية البناء الضوئى</a:t>
            </a:r>
          </a:p>
          <a:p>
            <a:r>
              <a:rPr lang="ar-EG" b="1" dirty="0"/>
              <a:t>وكذلك نقص واضح فى المحتوى الهرمونى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813553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8839200" cy="6019800"/>
          </a:xfrm>
        </p:spPr>
        <p:txBody>
          <a:bodyPr>
            <a:normAutofit fontScale="92500" lnSpcReduction="20000"/>
          </a:bodyPr>
          <a:lstStyle/>
          <a:p>
            <a:r>
              <a:rPr lang="ar-EG" b="1" dirty="0"/>
              <a:t> حدوث نقص واضح فى تركيز المحتوى من الهرمونات النباتية المنشطة مع حدوث زيادة فى</a:t>
            </a:r>
          </a:p>
          <a:p>
            <a:r>
              <a:rPr lang="ar-EG" b="1" dirty="0"/>
              <a:t>مما يؤدى إلى حدوث نقص واضح فى عمليات </a:t>
            </a:r>
            <a:r>
              <a:rPr lang="en-US" b="1" dirty="0"/>
              <a:t>ABA </a:t>
            </a:r>
            <a:r>
              <a:rPr lang="ar-EG" b="1" dirty="0"/>
              <a:t>المحتوى من المثبطات النباتية مثل</a:t>
            </a:r>
          </a:p>
          <a:p>
            <a:r>
              <a:rPr lang="ar-EG" b="1" dirty="0"/>
              <a:t>النمو فى النبات.</a:t>
            </a:r>
          </a:p>
          <a:p>
            <a:r>
              <a:rPr lang="ar-EG" b="1" dirty="0"/>
              <a:t>ذرات ) </a:t>
            </a:r>
            <a:r>
              <a:rPr lang="en-US" b="1" dirty="0" err="1"/>
              <a:t>Ros</a:t>
            </a:r>
            <a:r>
              <a:rPr lang="en-US" b="1" dirty="0"/>
              <a:t> </a:t>
            </a:r>
            <a:r>
              <a:rPr lang="ar-EG" b="1" dirty="0"/>
              <a:t>مثل </a:t>
            </a:r>
            <a:r>
              <a:rPr lang="en-US" b="1" dirty="0"/>
              <a:t>Free – radicals ١٧  </a:t>
            </a:r>
            <a:r>
              <a:rPr lang="ar-EG" b="1" dirty="0"/>
              <a:t>حدوث زيادة واضحة فى إنتاج الجذيرات الحرة</a:t>
            </a:r>
          </a:p>
          <a:p>
            <a:r>
              <a:rPr lang="ar-EG" b="1" dirty="0"/>
              <a:t>أكسيد النيتروجين) ، ) </a:t>
            </a:r>
            <a:r>
              <a:rPr lang="en-US" b="1" dirty="0"/>
              <a:t>NO </a:t>
            </a:r>
            <a:r>
              <a:rPr lang="ar-EG" b="1" dirty="0"/>
              <a:t>مجاميع الهيدروكسيل النشطة أو 2 </a:t>
            </a:r>
            <a:r>
              <a:rPr lang="en-US" b="1" dirty="0"/>
              <a:t>O-H </a:t>
            </a:r>
            <a:r>
              <a:rPr lang="ar-EG" b="1" dirty="0"/>
              <a:t>الأكسوجين النشطة) أو</a:t>
            </a:r>
          </a:p>
          <a:p>
            <a:r>
              <a:rPr lang="ar-EG" b="1" dirty="0"/>
              <a:t>مجاميع الكربوكسيل النشطة) وهذه الجذيرات الحرة لها ) </a:t>
            </a:r>
            <a:r>
              <a:rPr lang="en-US" b="1" dirty="0"/>
              <a:t>CO-O ( </a:t>
            </a:r>
            <a:r>
              <a:rPr lang="ar-EG" b="1" dirty="0"/>
              <a:t>أكسيد الكبريت ) </a:t>
            </a:r>
            <a:r>
              <a:rPr lang="en-US" b="1" dirty="0"/>
              <a:t>SO</a:t>
            </a:r>
          </a:p>
          <a:p>
            <a:r>
              <a:rPr lang="ar-EG" b="1" dirty="0"/>
              <a:t>الحمض ) </a:t>
            </a:r>
            <a:r>
              <a:rPr lang="en-US" b="1" dirty="0"/>
              <a:t>DNA </a:t>
            </a:r>
            <a:r>
              <a:rPr lang="ar-EG" b="1" dirty="0"/>
              <a:t>تأثير مدمر على الأغشية الخلوية وعملية البناء الضوئى والمحتوى من</a:t>
            </a:r>
          </a:p>
          <a:p>
            <a:r>
              <a:rPr lang="ar-EG" b="1" dirty="0"/>
              <a:t>النووى).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38402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tress physiology and plant cell organalles effects in pl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6629400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744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70000" lnSpcReduction="20000"/>
          </a:bodyPr>
          <a:lstStyle/>
          <a:p>
            <a:r>
              <a:rPr lang="ar-EG" b="1" dirty="0"/>
              <a:t>الجذيرات الحرة الناتجة عن تأثير الإجهاد الملحى تتداخل أيضاً بدرجة كبيرة فى عمل</a:t>
            </a:r>
          </a:p>
          <a:p>
            <a:r>
              <a:rPr lang="ar-EG" b="1" dirty="0"/>
              <a:t>البروتينات  السكريات  الليبيدات  الأحماض النووية. مما يؤدى إلى أضطراب فى عمل</a:t>
            </a:r>
          </a:p>
          <a:p>
            <a:r>
              <a:rPr lang="ar-EG" b="1" dirty="0"/>
              <a:t>الخلايا وتحولاتها الغذائية مما ينعكس على النمو.</a:t>
            </a:r>
          </a:p>
          <a:p>
            <a:r>
              <a:rPr lang="ar-EG" b="1" dirty="0"/>
              <a:t>الجذيرات الحرة) نتيجة تواجد النبات فى وسط ترتفع به نسبة ) </a:t>
            </a:r>
            <a:r>
              <a:rPr lang="en-US" b="1" dirty="0"/>
              <a:t>ROS </a:t>
            </a:r>
            <a:r>
              <a:rPr lang="ar-EG" b="1" dirty="0"/>
              <a:t>لوحظ زيادة المحتوى من </a:t>
            </a:r>
            <a:r>
              <a:rPr lang="ar-EG" dirty="0"/>
              <a:t>·</a:t>
            </a:r>
          </a:p>
          <a:p>
            <a:r>
              <a:rPr lang="ar-EG" b="1" dirty="0"/>
              <a:t>الأملاح المذابة (إجهاد ملحى) وهذه الجذيرات الحرة لها تأثير مدمر على المحتوى من الأحماض</a:t>
            </a:r>
          </a:p>
          <a:p>
            <a:r>
              <a:rPr lang="ar-EG" b="1" dirty="0"/>
              <a:t>والبروتينات والسكريات. </a:t>
            </a:r>
            <a:r>
              <a:rPr lang="en-US" b="1" dirty="0"/>
              <a:t>DNA </a:t>
            </a:r>
            <a:r>
              <a:rPr lang="ar-EG" b="1" dirty="0"/>
              <a:t>النووية</a:t>
            </a:r>
          </a:p>
          <a:p>
            <a:r>
              <a:rPr lang="ar-EG" b="1" dirty="0"/>
              <a:t>وهذه المركبات تسبب أكسدة </a:t>
            </a:r>
            <a:r>
              <a:rPr lang="en-US" b="1" dirty="0"/>
              <a:t>Lipid hydro peroxide &amp; H2O </a:t>
            </a:r>
            <a:r>
              <a:rPr lang="ar-EG" b="1" dirty="0"/>
              <a:t>كما لوحظ زيادة المحتوى من 2 </a:t>
            </a:r>
            <a:r>
              <a:rPr lang="ar-EG" dirty="0"/>
              <a:t>·</a:t>
            </a:r>
          </a:p>
          <a:p>
            <a:r>
              <a:rPr lang="ar-EG" b="1" dirty="0"/>
              <a:t>وتدمير الأغشية البلازمية.</a:t>
            </a:r>
          </a:p>
          <a:p>
            <a:r>
              <a:rPr lang="ar-EG" b="1" dirty="0"/>
              <a:t>لوحظ أيضاً نشاط واضح فى المحتوى من بعض مواد مضادات الأكسدة وخاصة مضادات الأكسدة </a:t>
            </a:r>
            <a:r>
              <a:rPr lang="ar-EG" dirty="0"/>
              <a:t>·</a:t>
            </a:r>
          </a:p>
          <a:p>
            <a:r>
              <a:rPr lang="ar-EG" b="1" dirty="0"/>
              <a:t>الإنزيمية فى خلايا أنسجة الجذور.</a:t>
            </a:r>
          </a:p>
          <a:p>
            <a:r>
              <a:rPr lang="en-US" b="1" dirty="0"/>
              <a:t>(APX) </a:t>
            </a:r>
            <a:r>
              <a:rPr lang="ar-EG" b="1" dirty="0"/>
              <a:t>لوحظ زيادة فى المحتوى من أنزيمات مضادات الأكسدة أيضاً مثل البيروكسيدر </a:t>
            </a:r>
            <a:r>
              <a:rPr lang="ar-EG" dirty="0"/>
              <a:t>·</a:t>
            </a:r>
          </a:p>
          <a:p>
            <a:r>
              <a:rPr lang="ar-EG" b="1" dirty="0"/>
              <a:t>كتاليز. ، (</a:t>
            </a:r>
            <a:r>
              <a:rPr lang="en-US" b="1" dirty="0"/>
              <a:t>SOD) </a:t>
            </a:r>
            <a:r>
              <a:rPr lang="ar-EG" b="1" dirty="0"/>
              <a:t>سوبر أكسيد دسميوتبز ، (</a:t>
            </a:r>
            <a:r>
              <a:rPr lang="en-US" b="1" dirty="0"/>
              <a:t>GR) </a:t>
            </a:r>
            <a:r>
              <a:rPr lang="ar-EG" b="1" dirty="0"/>
              <a:t>الجلوتاثيون ردكتيز</a:t>
            </a:r>
          </a:p>
          <a:p>
            <a:r>
              <a:rPr lang="ar-EG" b="1" dirty="0"/>
              <a:t>لوحظ زيادة فى المحتوى من مضادات الأكسدة الغير أنزيمية مثل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82193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ar-EG" b="1" dirty="0"/>
              <a:t>تأثير الإجهاد الملحى على المحتوى من البرولين فى الأنسجة النباتية</a:t>
            </a:r>
          </a:p>
          <a:p>
            <a:pPr algn="ctr"/>
            <a:r>
              <a:rPr lang="en-US" b="1" dirty="0"/>
              <a:t>Effect of salinity stress on proline accumulation plant tissues</a:t>
            </a:r>
          </a:p>
          <a:p>
            <a:r>
              <a:rPr lang="ar-EG" b="1" dirty="0"/>
              <a:t>من أهم المحتويات البيوكيماوية تأثراً فى النبات تحت ظروف الإجهاد الملحى أو المائى هو المحتوى من</a:t>
            </a:r>
          </a:p>
          <a:p>
            <a:r>
              <a:rPr lang="ar-EG" b="1" dirty="0"/>
              <a:t>الحمض الأمينى "برولين" والذى له علاقة وثيقة الصلة فى ميكانيكية مقاومة النبات لظروف الإجهاد.</a:t>
            </a:r>
          </a:p>
          <a:p>
            <a:r>
              <a:rPr lang="ar-EG" b="1" dirty="0"/>
              <a:t>من الوظائف الحيوية الهامة والتى يؤديها تراكم الحمض الأمينى برولين تحت ظروف الإجهاد عدة وظائف</a:t>
            </a:r>
          </a:p>
          <a:p>
            <a:r>
              <a:rPr lang="ar-EG" b="1" dirty="0"/>
              <a:t>من أهمها.</a:t>
            </a:r>
          </a:p>
          <a:p>
            <a:r>
              <a:rPr lang="ar-EG" b="1" dirty="0"/>
              <a:t>وظيفة البرولين في الخلايا المعرضة للإجهاد الملحي:</a:t>
            </a:r>
          </a:p>
          <a:p>
            <a:r>
              <a:rPr lang="ar-EG" b="1" dirty="0"/>
              <a:t>ضبط الضغط الأسموزى. </a:t>
            </a:r>
            <a:r>
              <a:rPr lang="ar-EG" dirty="0"/>
              <a:t>·</a:t>
            </a:r>
          </a:p>
          <a:p>
            <a:r>
              <a:rPr lang="ar-EG" b="1" dirty="0"/>
              <a:t>مخزن للكربون والنيتروجين اللازمين للنمو تحت الإجهاد. </a:t>
            </a:r>
            <a:r>
              <a:rPr lang="ar-EG" dirty="0"/>
              <a:t>·</a:t>
            </a:r>
          </a:p>
          <a:p>
            <a:r>
              <a:rPr lang="ar-EG" b="1" dirty="0"/>
              <a:t>مضاد للتسمم بالأمونيا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9133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ar-EG" b="1" dirty="0"/>
              <a:t>ثبات البروتين والأغشية. </a:t>
            </a:r>
            <a:r>
              <a:rPr lang="ar-EG" dirty="0"/>
              <a:t>·</a:t>
            </a:r>
          </a:p>
          <a:p>
            <a:r>
              <a:rPr lang="ar-EG" b="1" dirty="0"/>
              <a:t>تكنس الجزيرات الحرة. </a:t>
            </a:r>
            <a:r>
              <a:rPr lang="ar-EG" dirty="0"/>
              <a:t>·</a:t>
            </a:r>
          </a:p>
          <a:p>
            <a:r>
              <a:rPr lang="ar-EG" b="1" dirty="0"/>
              <a:t>تحسن ثبات بعض أنزيمات الميتوكوندريا وأنزيمات السيتوبلازم. </a:t>
            </a:r>
            <a:r>
              <a:rPr lang="ar-EG" dirty="0"/>
              <a:t>·</a:t>
            </a:r>
          </a:p>
          <a:p>
            <a:r>
              <a:rPr lang="ar-EG" b="1" dirty="0"/>
              <a:t>حماية الأنزيمات والأغشية ضد الملوحة. </a:t>
            </a:r>
            <a:r>
              <a:rPr lang="ar-EG" dirty="0"/>
              <a:t>·</a:t>
            </a:r>
          </a:p>
          <a:p>
            <a:r>
              <a:rPr lang="ar-EG" b="1" dirty="0"/>
              <a:t>زيادة إنحلال البروتين. </a:t>
            </a:r>
            <a:r>
              <a:rPr lang="ar-EG" dirty="0"/>
              <a:t>·</a:t>
            </a:r>
          </a:p>
          <a:p>
            <a:r>
              <a:rPr lang="ar-EG" b="1" dirty="0"/>
              <a:t>وتراكم البرولين يكون بسبب الإضطراب في هدم الأحماض الأمينية المتعلق بتكسير البروتين</a:t>
            </a:r>
          </a:p>
          <a:p>
            <a:r>
              <a:rPr lang="ar-EG" b="1" dirty="0"/>
              <a:t>والشيخوخة الناتجة من الملوحة.</a:t>
            </a:r>
          </a:p>
          <a:p>
            <a:r>
              <a:rPr lang="ar-EG" b="1" dirty="0"/>
              <a:t>تراكم الجلوتامات والأمونيا في النباتات المعرضة للإجها الملحى يؤدي إلى إستحثاث تكوين البرولين</a:t>
            </a:r>
          </a:p>
          <a:p>
            <a:r>
              <a:rPr lang="ar-EG" b="1" dirty="0"/>
              <a:t>بالتأثير المباشر أو الغير مباشر من نسبة المواد البنائية /المواد الناتجة.</a:t>
            </a:r>
          </a:p>
          <a:p>
            <a:r>
              <a:rPr lang="en-US" b="1" dirty="0"/>
              <a:t>Proline Dehydrogenase&amp; </a:t>
            </a:r>
            <a:r>
              <a:rPr lang="ar-EG" b="1" dirty="0"/>
              <a:t>سبب آخر لتراكم البرولين في النبات هو نقص نشاط كل من</a:t>
            </a:r>
          </a:p>
          <a:p>
            <a:r>
              <a:rPr lang="en-US" b="1" dirty="0"/>
              <a:t>. Proline Oxidase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202028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389120"/>
          </a:xfrm>
        </p:spPr>
        <p:txBody>
          <a:bodyPr/>
          <a:lstStyle/>
          <a:p>
            <a:r>
              <a:rPr lang="en-US" b="1" dirty="0"/>
              <a:t>Heat stress</a:t>
            </a:r>
          </a:p>
          <a:p>
            <a:r>
              <a:rPr lang="ar-EG" b="1" dirty="0"/>
              <a:t>النباتات التى تتعرض لدرجات حرارة مرتفعة يحدث بها تغيرات شديدة فى التحولات الغذائية وتخليق أنواع</a:t>
            </a:r>
          </a:p>
          <a:p>
            <a:r>
              <a:rPr lang="ar-EG" b="1" dirty="0"/>
              <a:t>ويحدث هذا غالباً إذا ما تعرض (</a:t>
            </a:r>
            <a:r>
              <a:rPr lang="en-US" b="1" dirty="0"/>
              <a:t>HSP) Heat shock proteins </a:t>
            </a:r>
            <a:r>
              <a:rPr lang="ar-EG" b="1" dirty="0"/>
              <a:t>جديدة من البروتين والذى يعرف بإسم</a:t>
            </a:r>
          </a:p>
          <a:p>
            <a:r>
              <a:rPr lang="ar-EG" b="1" dirty="0"/>
              <a:t>النباتات لدرجات حرارة أعلى من الحد الأمثل بحوالى ٥ مْ. كما يحدث أيضاً هدم للخلايا  وفساد للأغشية</a:t>
            </a:r>
          </a:p>
          <a:p>
            <a:r>
              <a:rPr lang="ar-EG" b="1" dirty="0"/>
              <a:t>البلازمية.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429775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1222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الاجهاد الملحى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الاجهاد الملحى</dc:title>
  <dc:creator>reda</dc:creator>
  <cp:lastModifiedBy>reda</cp:lastModifiedBy>
  <cp:revision>3</cp:revision>
  <dcterms:created xsi:type="dcterms:W3CDTF">2006-08-16T00:00:00Z</dcterms:created>
  <dcterms:modified xsi:type="dcterms:W3CDTF">2020-03-15T19:04:14Z</dcterms:modified>
</cp:coreProperties>
</file>