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87" r:id="rId3"/>
    <p:sldId id="285" r:id="rId4"/>
    <p:sldId id="286" r:id="rId5"/>
    <p:sldId id="259" r:id="rId6"/>
    <p:sldId id="262" r:id="rId7"/>
    <p:sldId id="270" r:id="rId8"/>
    <p:sldId id="284" r:id="rId9"/>
    <p:sldId id="271"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3/18/2020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ebteb.com/articles/10-%D8%AF%D9%82%D8%A7%D8%A6%D9%82-%D9%84%D8%A7%D8%AC%D9%84-%D8%B5%D8%AD%D8%A9-%D9%82%D9%84%D8%A8%D9%83_17326" TargetMode="External"/><Relationship Id="rId2" Type="http://schemas.openxmlformats.org/officeDocument/2006/relationships/hyperlink" Target="https://www.webteb.com/woman-health/diseases/%D9%87%D8%B4%D8%A7%D8%B4%D8%A9-%D8%A7%D9%84%D8%B9%D8%B8%D8%A7%D9%85" TargetMode="External"/><Relationship Id="rId1" Type="http://schemas.openxmlformats.org/officeDocument/2006/relationships/slideLayout" Target="../slideLayouts/slideLayout2.xml"/><Relationship Id="rId4" Type="http://schemas.openxmlformats.org/officeDocument/2006/relationships/hyperlink" Target="https://www.webteb.com/heart/diseases/%D8%A7%D9%84%D9%86%D9%88%D8%A8%D8%A9-%D8%A7%D9%84%D9%82%D9%84%D8%A8%D9%8A%D8%A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webteb.com/articles/%D8%A7%D8%B9%D8%B1%D8%A7%D8%B6-%D8%BA%D9%8A%D8%B1-%D9%85%D8%AA%D9%88%D9%82%D8%B9%D8%A9-%D9%84%D9%84%D8%B9%D8%A7%D8%AF%D8%A9-%D8%A7%D9%84%D8%B4%D9%87%D8%B1%D9%8A%D8%A9_18979" TargetMode="External"/><Relationship Id="rId2" Type="http://schemas.openxmlformats.org/officeDocument/2006/relationships/hyperlink" Target="https://www.webteb.com/articles/%D8%A7%D8%AD%D9%85%D9%8A-%D9%86%D9%81%D8%B3%D9%83-%D9%85%D9%86-%D8%B3%D8%B1%D8%B7%D8%A7%D9%86-%D8%A7%D9%84%D9%82%D9%88%D9%84%D9%88%D9%86_18974" TargetMode="External"/><Relationship Id="rId1" Type="http://schemas.openxmlformats.org/officeDocument/2006/relationships/slideLayout" Target="../slideLayouts/slideLayout2.xml"/><Relationship Id="rId4" Type="http://schemas.openxmlformats.org/officeDocument/2006/relationships/hyperlink" Target="https://www.webteb.com/neurology/%D8%A7%D9%84%D8%B2%D9%87%D8%A7%D9%8A%D9%85%D8%B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webteb.com/articles/%D9%85%D8%A7-%D9%84%D9%85-%D8%AA%D8%B9%D8%B1%D9%81%D9%88%D9%87-%D8%B9%D9%86-%D9%81%D9%88%D8%A7%D8%A6%D8%AF-%D8%A7%D9%84%D8%A8%D9%8A%D8%B6_14248" TargetMode="External"/><Relationship Id="rId7" Type="http://schemas.openxmlformats.org/officeDocument/2006/relationships/hyperlink" Target="https://www.webteb.com/articles/%D8%A7%D9%84%D8%AC%D9%84%D8%B7%D8%A9-%D8%A7%D9%84%D8%AF%D9%85%D9%88%D9%8A%D8%A9-%D9%83%D9%8A%D9%81-%D8%AA%D9%83%D8%AA%D8%B4%D9%81%D9%87%D8%A7-%D9%81%D9%8A-%D8%AC%D8%B3%D9%85%D9%83_18859" TargetMode="External"/><Relationship Id="rId2" Type="http://schemas.openxmlformats.org/officeDocument/2006/relationships/hyperlink" Target="https://www.webteb.com/articles/%D9%81%D9%88%D8%A7%D8%A6%D8%AF-%D8%A7%D9%84%D8%A8%D8%B1%D9%88%D9%83%D9%84%D9%8A-%D8%A7%D9%84%D8%AE%D8%A7%D8%B1%D9%82%D8%A9_18430" TargetMode="External"/><Relationship Id="rId1" Type="http://schemas.openxmlformats.org/officeDocument/2006/relationships/slideLayout" Target="../slideLayouts/slideLayout2.xml"/><Relationship Id="rId6" Type="http://schemas.openxmlformats.org/officeDocument/2006/relationships/hyperlink" Target="https://www.webteb.com/articles/%D8%AF%D9%85-%D9%81%D9%8A-%D8%A7%D9%84%D8%A8%D9%88%D9%84-%D8%A7%D8%B3%D8%A8%D8%A7%D8%A8-%D9%88%D8%A7%D8%B9%D8%B1%D8%A7%D8%B6_18706" TargetMode="External"/><Relationship Id="rId5" Type="http://schemas.openxmlformats.org/officeDocument/2006/relationships/hyperlink" Target="https://www.webteb.com/articles/%D9%83%D9%84-%D9%85%D8%A7-%D9%8A%D8%AC%D8%A8-%D8%A7%D9%86-%D8%AA%D8%B9%D8%B1%D9%81%D9%87-%D8%AD%D9%88%D9%84-%D9%86%D8%B2%D9%8A%D9%81-%D8%A7%D9%84%D8%A7%D9%86%D9%81_18043" TargetMode="External"/><Relationship Id="rId4" Type="http://schemas.openxmlformats.org/officeDocument/2006/relationships/hyperlink" Target="https://www.webteb.com/articles/%D9%85%D8%A7%D8%B0%D8%A7-%D9%8A%D8%B9%D9%86%D9%8A-%D8%AA%D8%BA%D9%8A%D9%8A%D8%B1-%D9%84%D9%88%D9%86-%D8%A7%D9%84%D9%83%D8%AF%D9%85%D8%A7%D8%AA_1806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webteb.com/articles/%D8%A7%D8%B3%D8%B1%D8%A7%D8%B1-%D8%AD%D9%85%D8%A7%D9%8A%D8%A9-%D8%A7%D9%84%D8%A7%D9%88%D8%B9%D9%8A%D8%A9-%D8%A7%D9%84%D8%AF%D9%85%D9%88%D9%8A%D8%A9_1909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الفرقه الرابعه تخصص كيمياء حيويه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smtClean="0"/>
              <a:t>Lec.6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a:r>
              <a:rPr lang="ar-EG" b="1" dirty="0" smtClean="0"/>
              <a:t>تحسين صحة العظام</a:t>
            </a:r>
          </a:p>
          <a:p>
            <a:pPr algn="r"/>
            <a:r>
              <a:rPr lang="ar-EG" dirty="0" smtClean="0"/>
              <a:t>فيتامين </a:t>
            </a:r>
            <a:r>
              <a:rPr lang="en-US" dirty="0" smtClean="0"/>
              <a:t>K </a:t>
            </a:r>
            <a:r>
              <a:rPr lang="ar-EG" dirty="0" smtClean="0"/>
              <a:t>له أهمية في تحسين صحة العظام والتقليل من خطر تكسرها.</a:t>
            </a:r>
          </a:p>
          <a:p>
            <a:pPr algn="r"/>
            <a:r>
              <a:rPr lang="ar-EG" dirty="0" smtClean="0"/>
              <a:t>لهذا الفيتامين دور كبير لدى النساء اللاتي وصلن مرحلة انقطاع الطمث،ويكن في خطر كبير للإصابة </a:t>
            </a:r>
            <a:r>
              <a:rPr lang="ar-EG" dirty="0" smtClean="0">
                <a:hlinkClick r:id="rId2" tooltip="هشاشة العظام"/>
              </a:rPr>
              <a:t>بهشاشة العظام</a:t>
            </a:r>
            <a:r>
              <a:rPr lang="ar-EG" dirty="0" smtClean="0"/>
              <a:t>.</a:t>
            </a:r>
          </a:p>
          <a:p>
            <a:pPr algn="r"/>
            <a:r>
              <a:rPr lang="ar-EG" dirty="0" smtClean="0"/>
              <a:t>جسمك يحتاج إلى فيتامين </a:t>
            </a:r>
            <a:r>
              <a:rPr lang="en-US" dirty="0" smtClean="0"/>
              <a:t>K </a:t>
            </a:r>
            <a:r>
              <a:rPr lang="ar-EG" dirty="0" smtClean="0"/>
              <a:t>من أجل أن يستخدم الكالسيوم لبناء العظام، بمعنى انخفاض مستوياته من شأنه أن يعرضك للإصابة بالهشاشة.</a:t>
            </a:r>
          </a:p>
          <a:p>
            <a:pPr algn="r"/>
            <a:r>
              <a:rPr lang="ar-EG" b="1" dirty="0" smtClean="0"/>
              <a:t>تعزيز صحة القلب</a:t>
            </a:r>
          </a:p>
          <a:p>
            <a:pPr algn="r"/>
            <a:r>
              <a:rPr lang="ar-EG" dirty="0" smtClean="0"/>
              <a:t>لفيتامين </a:t>
            </a:r>
            <a:r>
              <a:rPr lang="en-US" dirty="0" smtClean="0"/>
              <a:t>K </a:t>
            </a:r>
            <a:r>
              <a:rPr lang="ar-EG" dirty="0" smtClean="0"/>
              <a:t>أهمية كبيرة في </a:t>
            </a:r>
            <a:r>
              <a:rPr lang="ar-EG" dirty="0" smtClean="0">
                <a:hlinkClick r:id="rId3" tooltip="تعزيز صحة القلب"/>
              </a:rPr>
              <a:t>تعزيز صحة القلب</a:t>
            </a:r>
            <a:r>
              <a:rPr lang="ar-EG" dirty="0" smtClean="0"/>
              <a:t>.</a:t>
            </a:r>
          </a:p>
          <a:p>
            <a:pPr algn="r"/>
            <a:r>
              <a:rPr lang="ar-EG" dirty="0" smtClean="0"/>
              <a:t>بداية يلعب هذا الفيتامين دوراً في خفض ضغط الدم عن طريق تراكم المعادن في الأوعية الدموية.</a:t>
            </a:r>
          </a:p>
          <a:p>
            <a:pPr algn="r"/>
            <a:r>
              <a:rPr lang="ar-EG" dirty="0" smtClean="0"/>
              <a:t>هذا بدوره يعمل على تعزيز صحة القلب ووظائفه في الجسم.</a:t>
            </a:r>
          </a:p>
          <a:p>
            <a:pPr algn="r"/>
            <a:r>
              <a:rPr lang="ar-EG" dirty="0" smtClean="0"/>
              <a:t>إضافة إلى ذلك، يعمل فيتامين </a:t>
            </a:r>
            <a:r>
              <a:rPr lang="en-US" dirty="0" smtClean="0"/>
              <a:t>K </a:t>
            </a:r>
            <a:r>
              <a:rPr lang="ar-EG" dirty="0" smtClean="0"/>
              <a:t>على خفض خطر الإصابة بالالتهاب وحماية الخلايا المتواجدة في بطانة الأوعية الدموية، مما يقلل من خطر الإصابة </a:t>
            </a:r>
            <a:r>
              <a:rPr lang="ar-EG" dirty="0" smtClean="0">
                <a:hlinkClick r:id="rId4" tooltip="النوبة القلبية"/>
              </a:rPr>
              <a:t>بالنوبة القلبية</a:t>
            </a:r>
            <a:r>
              <a:rPr lang="ar-EG" dirty="0" smtClean="0"/>
              <a: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EG" b="1" dirty="0" smtClean="0"/>
              <a:t>محاربة السرطان</a:t>
            </a:r>
          </a:p>
          <a:p>
            <a:pPr algn="r"/>
            <a:r>
              <a:rPr lang="ar-EG" dirty="0" smtClean="0"/>
              <a:t>تعرف أهمية فيتامين </a:t>
            </a:r>
            <a:r>
              <a:rPr lang="en-US" dirty="0" smtClean="0"/>
              <a:t>K </a:t>
            </a:r>
            <a:r>
              <a:rPr lang="ar-EG" dirty="0" smtClean="0"/>
              <a:t>في محاربة كل من </a:t>
            </a:r>
            <a:r>
              <a:rPr lang="ar-EG" dirty="0" smtClean="0">
                <a:hlinkClick r:id="rId2" tooltip="سرطان القولون"/>
              </a:rPr>
              <a:t>سرطان القولون</a:t>
            </a:r>
            <a:r>
              <a:rPr lang="ar-EG" dirty="0" smtClean="0"/>
              <a:t> والمعدة والكبد والبروستاتا، وذلك بسبب خصائصه المضادة للسرطان.</a:t>
            </a:r>
          </a:p>
          <a:p>
            <a:pPr algn="r"/>
            <a:r>
              <a:rPr lang="ar-EG" dirty="0" smtClean="0"/>
              <a:t>في حال كان لديك تاريخ عائلي للإصابة بأي نوع من السرطان، من الضروري أن تتأكد من حصولك على الحصة اليومية المطلوبة من فيتامين </a:t>
            </a:r>
            <a:r>
              <a:rPr lang="en-US" dirty="0" smtClean="0"/>
              <a:t>K.</a:t>
            </a:r>
          </a:p>
          <a:p>
            <a:pPr algn="r"/>
            <a:r>
              <a:rPr lang="ar-EG" b="1" dirty="0" smtClean="0"/>
              <a:t>التقليل من ألم الحيض</a:t>
            </a:r>
          </a:p>
          <a:p>
            <a:pPr algn="r"/>
            <a:r>
              <a:rPr lang="ar-EG" dirty="0" smtClean="0"/>
              <a:t>يساهم فيتامين </a:t>
            </a:r>
            <a:r>
              <a:rPr lang="en-US" dirty="0" smtClean="0"/>
              <a:t>K  </a:t>
            </a:r>
            <a:r>
              <a:rPr lang="ar-EG" dirty="0" smtClean="0"/>
              <a:t>في تخثر الدم، وبدون هذا الفيتامين لن يكون الدم الخاص بك بالصورة الصحيحة.</a:t>
            </a:r>
          </a:p>
          <a:p>
            <a:pPr algn="r"/>
            <a:r>
              <a:rPr lang="ar-EG" dirty="0" smtClean="0"/>
              <a:t>ومن هنا تنبع أهمية الفيتامين في التقليل من ألم الحيض والتقليل من غزارة الدورة الدموية وبالتالي التخفيف من</a:t>
            </a:r>
            <a:r>
              <a:rPr lang="ar-EG" dirty="0" smtClean="0">
                <a:hlinkClick r:id="rId3" tooltip="أعراض غير متوقعة للدورة الدموية"/>
              </a:rPr>
              <a:t> الأعراض المرافقة للدورة الشهرية</a:t>
            </a:r>
            <a:r>
              <a:rPr lang="ar-EG" dirty="0" smtClean="0"/>
              <a:t>.</a:t>
            </a:r>
          </a:p>
          <a:p>
            <a:pPr algn="r"/>
            <a:r>
              <a:rPr lang="ar-EG" b="1" dirty="0" smtClean="0"/>
              <a:t>تعزيز عمل الدماغ</a:t>
            </a:r>
          </a:p>
          <a:p>
            <a:pPr algn="r"/>
            <a:r>
              <a:rPr lang="ar-EG" dirty="0" smtClean="0"/>
              <a:t>أشارت الدراسات العلمية مؤخراً أن هناك أهمية كبيرة لفيتامين </a:t>
            </a:r>
            <a:r>
              <a:rPr lang="en-US" dirty="0" smtClean="0"/>
              <a:t>K  </a:t>
            </a:r>
            <a:r>
              <a:rPr lang="ar-EG" dirty="0" smtClean="0"/>
              <a:t>في تعزيز عمل ووظائف الدماغ.</a:t>
            </a:r>
          </a:p>
          <a:p>
            <a:pPr algn="r"/>
            <a:r>
              <a:rPr lang="ar-EG" dirty="0" smtClean="0"/>
              <a:t>لهذا الفيتامين خصائص مضادة للالتهاب، الأمر الذي يحمي خلايا الدماغ ويقلل من خطر الإصابة </a:t>
            </a:r>
            <a:r>
              <a:rPr lang="ar-EG" dirty="0" smtClean="0">
                <a:hlinkClick r:id="rId4" tooltip="الزهايمر"/>
              </a:rPr>
              <a:t>بالزهايمر </a:t>
            </a:r>
            <a:r>
              <a:rPr lang="ar-EG" dirty="0" smtClean="0"/>
              <a:t>وباركنسون.</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خضراوات الورقية الخضراء الخضراوات الصليبية مثل </a:t>
            </a:r>
            <a:r>
              <a:rPr lang="ar-EG" dirty="0" smtClean="0">
                <a:hlinkClick r:id="rId2" tooltip="فوائد البروكلي"/>
              </a:rPr>
              <a:t>البروكلي</a:t>
            </a:r>
            <a:r>
              <a:rPr lang="ar-EG" dirty="0" smtClean="0"/>
              <a:t> الشاي الاخضر الأسماك </a:t>
            </a:r>
            <a:r>
              <a:rPr lang="ar-EG" dirty="0" smtClean="0">
                <a:hlinkClick r:id="rId3" tooltip="فوائد البيض"/>
              </a:rPr>
              <a:t>البيض</a:t>
            </a:r>
            <a:r>
              <a:rPr lang="ar-EG" dirty="0" smtClean="0"/>
              <a:t> الجبنة.</a:t>
            </a:r>
            <a:endParaRPr lang="en-US" dirty="0" smtClean="0"/>
          </a:p>
          <a:p>
            <a:pPr algn="r" rtl="1"/>
            <a:r>
              <a:rPr lang="ar-EG" b="1" dirty="0" smtClean="0"/>
              <a:t>اعراض نقص الفيتامين </a:t>
            </a:r>
            <a:endParaRPr lang="en-US" b="1" dirty="0" smtClean="0"/>
          </a:p>
          <a:p>
            <a:pPr algn="r" rtl="1"/>
            <a:r>
              <a:rPr lang="ar-EG" dirty="0" smtClean="0"/>
              <a:t>الإصابة </a:t>
            </a:r>
            <a:r>
              <a:rPr lang="ar-EG" dirty="0" smtClean="0">
                <a:hlinkClick r:id="rId4" tooltip="معنى لون الكدمات"/>
              </a:rPr>
              <a:t>بالكدمات </a:t>
            </a:r>
            <a:r>
              <a:rPr lang="ar-EG" dirty="0" smtClean="0"/>
              <a:t>بسهولة - </a:t>
            </a:r>
            <a:r>
              <a:rPr lang="ar-EG" dirty="0" smtClean="0">
                <a:hlinkClick r:id="rId5" tooltip="نزيف الأنف"/>
              </a:rPr>
              <a:t>نزيف الأنف</a:t>
            </a:r>
            <a:r>
              <a:rPr lang="ar-EG" dirty="0" smtClean="0"/>
              <a:t> واللثة   - دورة دموية غزيرة نزيف في الجهاز الهضمي-  </a:t>
            </a:r>
            <a:r>
              <a:rPr lang="ar-EG" dirty="0" smtClean="0">
                <a:hlinkClick r:id="rId6" tooltip="دم في البول"/>
              </a:rPr>
              <a:t>وجود دم في البول</a:t>
            </a:r>
            <a:r>
              <a:rPr lang="ar-EG" dirty="0" smtClean="0"/>
              <a:t> </a:t>
            </a:r>
            <a:r>
              <a:rPr lang="ar-EG" dirty="0" smtClean="0">
                <a:hlinkClick r:id="rId7" tooltip="الجلطة الدموية"/>
              </a:rPr>
              <a:t>ا- لتجلطات الدموية</a:t>
            </a:r>
            <a:r>
              <a:rPr lang="ar-EG" dirty="0" smtClean="0"/>
              <a:t> خطر النزيف - هشاشة العظام.</a:t>
            </a:r>
            <a:endParaRPr lang="en-US" dirty="0" smtClean="0"/>
          </a:p>
          <a:p>
            <a:pPr algn="r" rtl="1"/>
            <a:endParaRPr lang="en-US" dirty="0"/>
          </a:p>
        </p:txBody>
      </p:sp>
      <p:sp>
        <p:nvSpPr>
          <p:cNvPr id="3" name="Title 2"/>
          <p:cNvSpPr>
            <a:spLocks noGrp="1"/>
          </p:cNvSpPr>
          <p:nvPr>
            <p:ph type="title"/>
          </p:nvPr>
        </p:nvSpPr>
        <p:spPr/>
        <p:txBody>
          <a:bodyPr>
            <a:normAutofit fontScale="90000"/>
          </a:bodyPr>
          <a:lstStyle/>
          <a:p>
            <a:pPr algn="ctr" rtl="1"/>
            <a:r>
              <a:rPr lang="ar-EG" dirty="0" smtClean="0"/>
              <a:t>مصادر فيتامين </a:t>
            </a:r>
            <a:r>
              <a:rPr lang="en-US" dirty="0" smtClean="0"/>
              <a:t>K</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تابع فيتامين </a:t>
            </a:r>
            <a:r>
              <a:rPr lang="en-US" dirty="0" smtClean="0"/>
              <a:t>E</a:t>
            </a:r>
            <a:endParaRPr lang="en-US" dirty="0"/>
          </a:p>
        </p:txBody>
      </p:sp>
      <p:pic>
        <p:nvPicPr>
          <p:cNvPr id="4" name="Picture 4" descr="https://scontent-hbe1-1.xx.fbcdn.net/v/t1.15752-9/89843788_1569112256577120_7549744330961846272_n.jpg?_nc_cat=104&amp;_nc_sid=b96e70&amp;_nc_ohc=bNtH9wOBJVMAX-gHxsq&amp;_nc_ht=scontent-hbe1-1.xx&amp;oh=8d70d20958df4032bdbf72d8f244a0b3&amp;oe=5E967D6F"/>
          <p:cNvPicPr>
            <a:picLocks noChangeAspect="1" noChangeArrowheads="1"/>
          </p:cNvPicPr>
          <p:nvPr/>
        </p:nvPicPr>
        <p:blipFill>
          <a:blip r:embed="rId2" cstate="print"/>
          <a:srcRect/>
          <a:stretch>
            <a:fillRect/>
          </a:stretch>
        </p:blipFill>
        <p:spPr bwMode="auto">
          <a:xfrm>
            <a:off x="304800" y="1524000"/>
            <a:ext cx="8229600" cy="4800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sz="2800" dirty="0" err="1" smtClean="0"/>
              <a:t>tocopherol</a:t>
            </a:r>
            <a:r>
              <a:rPr lang="en-US" sz="2800" dirty="0" smtClean="0"/>
              <a:t> recycling by antioxidant network</a:t>
            </a:r>
            <a:br>
              <a:rPr lang="en-US" sz="2800" dirty="0" smtClean="0"/>
            </a:br>
            <a:endParaRPr lang="en-US" sz="2800" dirty="0"/>
          </a:p>
        </p:txBody>
      </p:sp>
      <p:pic>
        <p:nvPicPr>
          <p:cNvPr id="5" name="Picture 2" descr="Image result for tocopherol recycling by antioxidant network"/>
          <p:cNvPicPr>
            <a:picLocks noChangeAspect="1" noChangeArrowheads="1"/>
          </p:cNvPicPr>
          <p:nvPr/>
        </p:nvPicPr>
        <p:blipFill>
          <a:blip r:embed="rId2" cstate="print"/>
          <a:srcRect/>
          <a:stretch>
            <a:fillRect/>
          </a:stretch>
        </p:blipFill>
        <p:spPr bwMode="auto">
          <a:xfrm>
            <a:off x="609600" y="1447800"/>
            <a:ext cx="7543800" cy="4495800"/>
          </a:xfrm>
          <a:prstGeom prst="rect">
            <a:avLst/>
          </a:prstGeom>
          <a:noFill/>
        </p:spPr>
      </p:pic>
      <p:sp>
        <p:nvSpPr>
          <p:cNvPr id="6" name="Rectangle 5"/>
          <p:cNvSpPr/>
          <p:nvPr/>
        </p:nvSpPr>
        <p:spPr>
          <a:xfrm>
            <a:off x="457200" y="3105835"/>
            <a:ext cx="7696200" cy="369332"/>
          </a:xfrm>
          <a:prstGeom prst="rect">
            <a:avLst/>
          </a:prstGeom>
        </p:spPr>
        <p:txBody>
          <a:bodyPr wrap="square">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36866" name="Picture 2" descr="https://scontent-hbe1-1.xx.fbcdn.net/v/t1.15752-9/89589856_232080774522448_1524220684316704768_n.jpg?_nc_cat=106&amp;_nc_sid=b96e70&amp;_nc_ohc=nPa_BwM0EOUAX-mJy-h&amp;_nc_ht=scontent-hbe1-1.xx&amp;oh=aa552448ebf506ec7781b664ae1a6cd8&amp;oe=5E953198"/>
          <p:cNvPicPr>
            <a:picLocks noChangeAspect="1" noChangeArrowheads="1"/>
          </p:cNvPicPr>
          <p:nvPr/>
        </p:nvPicPr>
        <p:blipFill>
          <a:blip r:embed="rId2" cstate="print"/>
          <a:srcRect/>
          <a:stretch>
            <a:fillRect/>
          </a:stretch>
        </p:blipFill>
        <p:spPr bwMode="auto">
          <a:xfrm>
            <a:off x="533400" y="304800"/>
            <a:ext cx="8153400" cy="3886201"/>
          </a:xfrm>
          <a:prstGeom prst="rect">
            <a:avLst/>
          </a:prstGeom>
          <a:noFill/>
        </p:spPr>
      </p:pic>
      <p:pic>
        <p:nvPicPr>
          <p:cNvPr id="36868" name="Picture 4" descr="https://scontent-hbe1-1.xx.fbcdn.net/v/t1.15752-9/s2048x2048/89368335_1073255883030588_1161879900148203520_n.jpg?_nc_cat=107&amp;_nc_sid=b96e70&amp;_nc_ohc=1AIR3oH8Ia0AX_JkuaD&amp;_nc_ht=scontent-hbe1-1.xx&amp;_nc_tp=7&amp;oh=34ce48e600cbd1763adfac708c36b7cb&amp;oe=5E94D129"/>
          <p:cNvPicPr>
            <a:picLocks noGrp="1" noChangeAspect="1" noChangeArrowheads="1"/>
          </p:cNvPicPr>
          <p:nvPr>
            <p:ph idx="1"/>
          </p:nvPr>
        </p:nvPicPr>
        <p:blipFill>
          <a:blip r:embed="rId3" cstate="print"/>
          <a:srcRect/>
          <a:stretch>
            <a:fillRect/>
          </a:stretch>
        </p:blipFill>
        <p:spPr bwMode="auto">
          <a:xfrm>
            <a:off x="609600" y="4267200"/>
            <a:ext cx="8229600" cy="2133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r" rtl="1"/>
            <a:r>
              <a:rPr lang="ar-EG" dirty="0" smtClean="0"/>
              <a:t>يلعب دورا هام في عمليه الاخصاب .</a:t>
            </a:r>
          </a:p>
          <a:p>
            <a:pPr algn="r" rtl="1"/>
            <a:r>
              <a:rPr lang="ar-EG" dirty="0" smtClean="0"/>
              <a:t>يعمل علي نمو العضلات الاراديه بصوره جيده .</a:t>
            </a:r>
          </a:p>
          <a:p>
            <a:pPr algn="r" rtl="1"/>
            <a:r>
              <a:rPr lang="ar-EG" dirty="0" smtClean="0"/>
              <a:t>يلعب دورا هاما في عدم تسمم دم الانثي اثناء الحمل.</a:t>
            </a:r>
          </a:p>
          <a:p>
            <a:pPr algn="r" rtl="1"/>
            <a:r>
              <a:rPr lang="ar-EG" dirty="0" smtClean="0"/>
              <a:t>يلعب دورا هاما كعامل مضاد لاكسده الدهون في الانسجه.</a:t>
            </a:r>
          </a:p>
          <a:p>
            <a:pPr algn="r" rtl="1"/>
            <a:r>
              <a:rPr lang="ar-EG" dirty="0" smtClean="0"/>
              <a:t>يقوم بوظبفه ناقل للالكترونات في تفاعلات الاكسده والاختزال المرتبطه بعمليه تخزبن الطاقه المنطلقه اثناء هذه العمليه.وحيث ان هذه الطاقه تكفل السير الطبيعي للعمليات البيوكيميائيه لذا فانه يصبح مفهوما ذلك الخلل الذي يلاحظ في عدد من الوظائف عند نقص الفيتامين.</a:t>
            </a:r>
            <a:br>
              <a:rPr lang="ar-EG" dirty="0" smtClean="0"/>
            </a:br>
            <a:endParaRPr lang="en-US" dirty="0"/>
          </a:p>
        </p:txBody>
      </p:sp>
      <p:sp>
        <p:nvSpPr>
          <p:cNvPr id="2" name="Title 1"/>
          <p:cNvSpPr>
            <a:spLocks noGrp="1"/>
          </p:cNvSpPr>
          <p:nvPr>
            <p:ph type="title"/>
          </p:nvPr>
        </p:nvSpPr>
        <p:spPr/>
        <p:txBody>
          <a:bodyPr>
            <a:normAutofit/>
          </a:bodyPr>
          <a:lstStyle/>
          <a:p>
            <a:pPr algn="ctr"/>
            <a:r>
              <a:rPr lang="ar-EG" dirty="0" smtClean="0"/>
              <a:t>الاهيميه الفسيولوجيه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تهتك البشره المخاطيه للخصيتين في الذكور اما في الاناث فيحدث اخصاب ولكن الجنين يموت ويتحلل.</a:t>
            </a:r>
          </a:p>
          <a:p>
            <a:pPr algn="r" rtl="1"/>
            <a:r>
              <a:rPr lang="ar-EG" dirty="0" smtClean="0"/>
              <a:t>يحدث تلف للعضلات الاراديه.</a:t>
            </a:r>
          </a:p>
          <a:p>
            <a:pPr algn="r" rtl="1"/>
            <a:r>
              <a:rPr lang="ar-EG" dirty="0" smtClean="0"/>
              <a:t>سرعه اكسده الدهون المحتويه علي احماض دهنيه غير مشبعه في مناطق تخزين الدهن وفي الكبد ومعظم الانسجه.</a:t>
            </a:r>
            <a:endParaRPr lang="en-US" dirty="0" smtClean="0"/>
          </a:p>
          <a:p>
            <a:pPr algn="r" rtl="1"/>
            <a:r>
              <a:rPr lang="ar-EG" dirty="0" smtClean="0"/>
              <a:t>مصادر الفيتامين </a:t>
            </a:r>
            <a:endParaRPr lang="en-US" dirty="0" smtClean="0"/>
          </a:p>
          <a:p>
            <a:pPr algn="r" rtl="1"/>
            <a:r>
              <a:rPr lang="ar-EG" dirty="0" smtClean="0"/>
              <a:t>... البروكلي ... الأفوكادو ... بذور دوار الشمس ... المانجو ... الزيوت النباتيه( زيت الزيتون وزيت جنين القمح  - زيت عباد الشمس- والذره والقطن وفول الصويا) ... الطماطم.... الخس .... الكرنب والخضروات .</a:t>
            </a:r>
            <a:endParaRPr lang="en-US" dirty="0" smtClean="0"/>
          </a:p>
          <a:p>
            <a:pPr algn="r" rtl="1"/>
            <a:endParaRPr lang="en-US" dirty="0"/>
          </a:p>
        </p:txBody>
      </p:sp>
      <p:sp>
        <p:nvSpPr>
          <p:cNvPr id="2" name="Title 1"/>
          <p:cNvSpPr>
            <a:spLocks noGrp="1"/>
          </p:cNvSpPr>
          <p:nvPr>
            <p:ph type="title"/>
          </p:nvPr>
        </p:nvSpPr>
        <p:spPr/>
        <p:txBody>
          <a:bodyPr>
            <a:normAutofit/>
          </a:bodyPr>
          <a:lstStyle/>
          <a:p>
            <a:pPr algn="r" rtl="1"/>
            <a:r>
              <a:rPr lang="ar-EG" dirty="0" smtClean="0"/>
              <a:t>اعراض نقص الفيتامين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EG" dirty="0" smtClean="0"/>
              <a:t>اكتُشِف هذا الفيتامين مُصادفةً في الفترة ما بين عامي 1920 و1930؛ بعد إخضاع الحيوانات لنظامٍ غذائيّ مُحدد السعرات الحرارية ممّا أدّى لفرط النزيف، وعلى الرغم من توفّره بعَّدة أنواع؛ إلّا أنّ النوعين الأكثر شيوعاً في النظام الغذائي، هما: فيتامين ك1، الذي يُعرف بالفيلوكينون (بالإنجليزية: </a:t>
            </a:r>
            <a:r>
              <a:rPr lang="en-US" dirty="0" err="1" smtClean="0"/>
              <a:t>Phylloquinone</a:t>
            </a:r>
            <a:r>
              <a:rPr lang="en-US" dirty="0" smtClean="0"/>
              <a:t>) </a:t>
            </a:r>
            <a:r>
              <a:rPr lang="ar-EG" dirty="0" smtClean="0"/>
              <a:t>وتُشكّل نسبة استهلاكه 75% إلى 90% من فيتامين ك،، أمّا النوع الثاني وهو فيتامين ك الذي يمتلك عِدّة أنواعٍ فرعية تُسمّى وفقاً لطول السلسلة الجانبية ويُعرف هذا النوع بالميناكينون (بالإنجليزية: </a:t>
            </a:r>
            <a:r>
              <a:rPr lang="en-US" dirty="0" err="1" smtClean="0"/>
              <a:t>Menaquinone</a:t>
            </a:r>
            <a:r>
              <a:rPr lang="en-US" dirty="0" smtClean="0"/>
              <a:t>)، </a:t>
            </a:r>
            <a:r>
              <a:rPr lang="ar-EG" dirty="0" smtClean="0"/>
              <a:t>ويمكن الحصول على هذا النوع من الأطعمة المُخمّرة، والأطعمة الحيوانية.</a:t>
            </a:r>
            <a:br>
              <a:rPr lang="ar-EG" dirty="0" smtClean="0"/>
            </a:br>
            <a:r>
              <a:rPr lang="ar-EG" dirty="0" smtClean="0"/>
              <a:t/>
            </a:r>
            <a:br>
              <a:rPr lang="ar-EG" dirty="0" smtClean="0"/>
            </a:br>
            <a:endParaRPr lang="en-US" dirty="0" smtClean="0"/>
          </a:p>
          <a:p>
            <a:pPr algn="r" rtl="1"/>
            <a:endParaRPr lang="en-US" dirty="0"/>
          </a:p>
        </p:txBody>
      </p:sp>
      <p:sp>
        <p:nvSpPr>
          <p:cNvPr id="4" name="Title 3"/>
          <p:cNvSpPr>
            <a:spLocks noGrp="1"/>
          </p:cNvSpPr>
          <p:nvPr>
            <p:ph type="title"/>
          </p:nvPr>
        </p:nvSpPr>
        <p:spPr/>
        <p:txBody>
          <a:bodyPr/>
          <a:lstStyle/>
          <a:p>
            <a:pPr algn="ctr" rtl="1"/>
            <a:r>
              <a:rPr lang="ar-EG" dirty="0" smtClean="0"/>
              <a:t>فيتامين </a:t>
            </a:r>
            <a:r>
              <a:rPr lang="en-US" dirty="0" smtClean="0"/>
              <a:t>k </a:t>
            </a:r>
            <a:r>
              <a:rPr lang="ar-EG" dirty="0" smtClean="0"/>
              <a:t> ( الفيللوكينون)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5058" name="Picture 2" descr="https://scontent-hbe1-1.xx.fbcdn.net/v/t1.15752-9/89656799_491651784847051_320989706626007040_n.jpg?_nc_cat=108&amp;_nc_sid=b96e70&amp;_nc_ohc=-mjTMuYPtSQAX-Gxrn0&amp;_nc_ht=scontent-hbe1-1.xx&amp;oh=15cdbe4683d2e4b51ded80d9cec80323&amp;oe=5E953DA5"/>
          <p:cNvPicPr>
            <a:picLocks noChangeAspect="1" noChangeArrowheads="1"/>
          </p:cNvPicPr>
          <p:nvPr/>
        </p:nvPicPr>
        <p:blipFill>
          <a:blip r:embed="rId2" cstate="email"/>
          <a:srcRect/>
          <a:stretch>
            <a:fillRect/>
          </a:stretch>
        </p:blipFill>
        <p:spPr bwMode="auto">
          <a:xfrm>
            <a:off x="228600" y="152400"/>
            <a:ext cx="8515350" cy="3505200"/>
          </a:xfrm>
          <a:prstGeom prst="rect">
            <a:avLst/>
          </a:prstGeom>
          <a:noFill/>
        </p:spPr>
      </p:pic>
      <p:pic>
        <p:nvPicPr>
          <p:cNvPr id="5" name="Picture 2" descr="https://scontent-hbe1-1.xx.fbcdn.net/v/t1.15752-9/89542019_561619718080993_6343118946127839232_n.jpg?_nc_cat=100&amp;_nc_sid=b96e70&amp;_nc_ohc=QMhyNXuYc9AAX-vfNJ0&amp;_nc_ht=scontent-hbe1-1.xx&amp;oh=caef92daa6536c3e870e057b65efc19f&amp;oe=5E9473DB"/>
          <p:cNvPicPr>
            <a:picLocks noChangeAspect="1" noChangeArrowheads="1"/>
          </p:cNvPicPr>
          <p:nvPr/>
        </p:nvPicPr>
        <p:blipFill>
          <a:blip r:embed="rId3" cstate="print"/>
          <a:srcRect/>
          <a:stretch>
            <a:fillRect/>
          </a:stretch>
        </p:blipFill>
        <p:spPr bwMode="auto">
          <a:xfrm>
            <a:off x="152400" y="3429000"/>
            <a:ext cx="8610599" cy="2590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2895600"/>
          </a:xfrm>
        </p:spPr>
        <p:txBody>
          <a:bodyPr/>
          <a:lstStyle/>
          <a:p>
            <a:pPr algn="r"/>
            <a:r>
              <a:rPr lang="ar-EG" b="1" dirty="0" smtClean="0"/>
              <a:t>تنظيم تخثر الدم</a:t>
            </a:r>
          </a:p>
          <a:p>
            <a:pPr algn="r"/>
            <a:r>
              <a:rPr lang="ar-EG" dirty="0" smtClean="0"/>
              <a:t>يعمل فيتامين </a:t>
            </a:r>
            <a:r>
              <a:rPr lang="en-US" dirty="0" smtClean="0"/>
              <a:t>K </a:t>
            </a:r>
            <a:r>
              <a:rPr lang="ar-EG" dirty="0" smtClean="0"/>
              <a:t>على تنظيم تخثر الدم، إضافة إلى أهميته في دمج البروثرومبين وهي عملية الية تحدث في الجسم خلال الإصابة وتمزق</a:t>
            </a:r>
            <a:r>
              <a:rPr lang="ar-EG" dirty="0" smtClean="0">
                <a:hlinkClick r:id="rId2" tooltip="حماية الأوعية الدموية"/>
              </a:rPr>
              <a:t> الأوعية الدموية</a:t>
            </a:r>
            <a:r>
              <a:rPr lang="ar-EG" dirty="0" smtClean="0"/>
              <a:t>.</a:t>
            </a:r>
          </a:p>
          <a:p>
            <a:pPr algn="r"/>
            <a:r>
              <a:rPr lang="ar-EG" dirty="0" smtClean="0"/>
              <a:t>جدير بالذكر أن فيتامين </a:t>
            </a:r>
            <a:r>
              <a:rPr lang="en-US" dirty="0" smtClean="0"/>
              <a:t>K </a:t>
            </a:r>
            <a:r>
              <a:rPr lang="ar-EG" dirty="0" smtClean="0"/>
              <a:t>يلعب دوراً في نقل الكالسيوم في جميع أنحاء الجسم، الذي يساهم في تنظيم تخثر الدم أيضاً.</a:t>
            </a:r>
          </a:p>
          <a:p>
            <a:pPr algn="r" rtl="1"/>
            <a:endParaRPr lang="en-US" dirty="0"/>
          </a:p>
        </p:txBody>
      </p:sp>
      <p:sp>
        <p:nvSpPr>
          <p:cNvPr id="2" name="Title 1"/>
          <p:cNvSpPr>
            <a:spLocks noGrp="1"/>
          </p:cNvSpPr>
          <p:nvPr>
            <p:ph type="title"/>
          </p:nvPr>
        </p:nvSpPr>
        <p:spPr/>
        <p:txBody>
          <a:bodyPr>
            <a:normAutofit fontScale="90000"/>
          </a:bodyPr>
          <a:lstStyle/>
          <a:p>
            <a:pPr algn="ctr"/>
            <a:r>
              <a:rPr lang="ar-EG" dirty="0" smtClean="0"/>
              <a:t>الاهميه الحيويه </a:t>
            </a:r>
            <a:br>
              <a:rPr lang="ar-EG" dirty="0" smtClean="0"/>
            </a:br>
            <a:endParaRPr lang="en-US" dirty="0"/>
          </a:p>
        </p:txBody>
      </p:sp>
      <p:pic>
        <p:nvPicPr>
          <p:cNvPr id="4" name="Picture 2" descr="https://scontent-hbe1-1.xx.fbcdn.net/v/t1.15752-9/89771590_152212199299973_7658736397477478400_n.jpg?_nc_cat=105&amp;_nc_sid=b96e70&amp;_nc_ohc=pU_orJq-4qYAX-CVpiR&amp;_nc_ht=scontent-hbe1-1.xx&amp;oh=dbe3340cc1fc331e2afd9b5107c2fc44&amp;oe=5E953C2C"/>
          <p:cNvPicPr>
            <a:picLocks noChangeAspect="1" noChangeArrowheads="1"/>
          </p:cNvPicPr>
          <p:nvPr/>
        </p:nvPicPr>
        <p:blipFill>
          <a:blip r:embed="rId3" cstate="print"/>
          <a:srcRect/>
          <a:stretch>
            <a:fillRect/>
          </a:stretch>
        </p:blipFill>
        <p:spPr bwMode="auto">
          <a:xfrm>
            <a:off x="381000" y="3505200"/>
            <a:ext cx="8382000" cy="2971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TotalTime>
  <Words>569</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أ.د/ ابراهيم عبدالعليم </vt:lpstr>
      <vt:lpstr>تابع فيتامين E</vt:lpstr>
      <vt:lpstr>tocopherol recycling by antioxidant network </vt:lpstr>
      <vt:lpstr>Slide 4</vt:lpstr>
      <vt:lpstr>الاهيميه الفسيولوجيه :</vt:lpstr>
      <vt:lpstr>اعراض نقص الفيتامين </vt:lpstr>
      <vt:lpstr>فيتامين k  ( الفيللوكينون) </vt:lpstr>
      <vt:lpstr>Slide 8</vt:lpstr>
      <vt:lpstr>الاهميه الحيويه  </vt:lpstr>
      <vt:lpstr>Slide 10</vt:lpstr>
      <vt:lpstr>Slide 11</vt:lpstr>
      <vt:lpstr>مصادر فيتامين 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77</cp:revision>
  <dcterms:created xsi:type="dcterms:W3CDTF">2020-03-16T08:37:20Z</dcterms:created>
  <dcterms:modified xsi:type="dcterms:W3CDTF">2020-03-18T08:00:44Z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